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2547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www.ic3.gov/"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80190" y="1914644"/>
            <a:ext cx="7556421" cy="1956435"/>
          </a:xfrm>
          <a:prstGeom prst="rect">
            <a:avLst/>
          </a:prstGeom>
          <a:noFill/>
          <a:ln/>
        </p:spPr>
        <p:txBody>
          <a:bodyPr wrap="square" rtlCol="0" anchor="t"/>
          <a:lstStyle/>
          <a:p>
            <a:pPr marL="0" indent="0">
              <a:lnSpc>
                <a:spcPts val="7702"/>
              </a:lnSpc>
              <a:buNone/>
            </a:pPr>
            <a:r>
              <a:rPr lang="en-US" sz="6162" b="1" dirty="0">
                <a:solidFill>
                  <a:srgbClr val="282824"/>
                </a:solidFill>
                <a:latin typeface="Lato" pitchFamily="34" charset="0"/>
                <a:ea typeface="Lato" pitchFamily="34" charset="-122"/>
                <a:cs typeface="Lato" pitchFamily="34" charset="-120"/>
              </a:rPr>
              <a:t>Introduction to Phishing Attacks</a:t>
            </a:r>
            <a:endParaRPr lang="en-US" sz="6162" dirty="0"/>
          </a:p>
        </p:txBody>
      </p:sp>
      <p:sp>
        <p:nvSpPr>
          <p:cNvPr id="6" name="Text 3"/>
          <p:cNvSpPr/>
          <p:nvPr/>
        </p:nvSpPr>
        <p:spPr>
          <a:xfrm>
            <a:off x="6280190" y="4211241"/>
            <a:ext cx="7556421" cy="1451610"/>
          </a:xfrm>
          <a:prstGeom prst="rect">
            <a:avLst/>
          </a:prstGeom>
          <a:noFill/>
          <a:ln/>
        </p:spPr>
        <p:txBody>
          <a:bodyPr wrap="square" rtlCol="0" anchor="t"/>
          <a:lstStyle/>
          <a:p>
            <a:pPr marL="0" indent="0">
              <a:lnSpc>
                <a:spcPts val="2858"/>
              </a:lnSpc>
              <a:buNone/>
            </a:pPr>
            <a:r>
              <a:rPr lang="en-US" sz="1786" dirty="0">
                <a:solidFill>
                  <a:srgbClr val="4A4A45"/>
                </a:solidFill>
                <a:latin typeface="Lato" pitchFamily="34" charset="0"/>
                <a:ea typeface="Lato" pitchFamily="34" charset="-122"/>
                <a:cs typeface="Lato" pitchFamily="34" charset="-120"/>
              </a:rPr>
              <a:t>Phishing attacks are a sophisticated form of cyber fraud where attackers use deceptive emails, websites, and social engineering tactics to steal sensitive information, such as login credentials and financial data. Understanding how these attacks work is crucial for protecting yourself and your organization.</a:t>
            </a:r>
            <a:endParaRPr lang="en-US" sz="178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68641" y="793433"/>
            <a:ext cx="7579519" cy="1396841"/>
          </a:xfrm>
          <a:prstGeom prst="rect">
            <a:avLst/>
          </a:prstGeom>
          <a:noFill/>
          <a:ln/>
        </p:spPr>
        <p:txBody>
          <a:bodyPr wrap="square" rtlCol="0" anchor="t"/>
          <a:lstStyle/>
          <a:p>
            <a:pPr marL="0" indent="0">
              <a:lnSpc>
                <a:spcPts val="5500"/>
              </a:lnSpc>
              <a:buNone/>
            </a:pPr>
            <a:r>
              <a:rPr lang="en-US" sz="4400" b="1" dirty="0">
                <a:solidFill>
                  <a:srgbClr val="282824"/>
                </a:solidFill>
                <a:latin typeface="Lato" pitchFamily="34" charset="0"/>
                <a:ea typeface="Lato" pitchFamily="34" charset="-122"/>
                <a:cs typeface="Lato" pitchFamily="34" charset="-120"/>
              </a:rPr>
              <a:t>Understanding Phishing Tactics</a:t>
            </a:r>
            <a:endParaRPr lang="en-US" sz="4400" dirty="0"/>
          </a:p>
        </p:txBody>
      </p:sp>
      <p:sp>
        <p:nvSpPr>
          <p:cNvPr id="6" name="Shape 3"/>
          <p:cNvSpPr/>
          <p:nvPr/>
        </p:nvSpPr>
        <p:spPr>
          <a:xfrm>
            <a:off x="6268641" y="2776776"/>
            <a:ext cx="502801" cy="502801"/>
          </a:xfrm>
          <a:prstGeom prst="roundRect">
            <a:avLst>
              <a:gd name="adj" fmla="val 8002"/>
            </a:avLst>
          </a:prstGeom>
          <a:solidFill>
            <a:srgbClr val="E5DFD2"/>
          </a:solidFill>
          <a:ln/>
        </p:spPr>
      </p:sp>
      <p:sp>
        <p:nvSpPr>
          <p:cNvPr id="7" name="Text 4"/>
          <p:cNvSpPr/>
          <p:nvPr/>
        </p:nvSpPr>
        <p:spPr>
          <a:xfrm>
            <a:off x="6422827" y="2860477"/>
            <a:ext cx="194429" cy="335280"/>
          </a:xfrm>
          <a:prstGeom prst="rect">
            <a:avLst/>
          </a:prstGeom>
          <a:noFill/>
          <a:ln/>
        </p:spPr>
        <p:txBody>
          <a:bodyPr wrap="none" rtlCol="0" anchor="t"/>
          <a:lstStyle/>
          <a:p>
            <a:pPr marL="0" indent="0" algn="ctr">
              <a:lnSpc>
                <a:spcPts val="2640"/>
              </a:lnSpc>
              <a:buNone/>
            </a:pPr>
            <a:r>
              <a:rPr lang="en-US" sz="2640" b="1" dirty="0">
                <a:solidFill>
                  <a:srgbClr val="4A4A45"/>
                </a:solidFill>
                <a:latin typeface="Lato" pitchFamily="34" charset="0"/>
                <a:ea typeface="Lato" pitchFamily="34" charset="-122"/>
                <a:cs typeface="Lato" pitchFamily="34" charset="-120"/>
              </a:rPr>
              <a:t>1</a:t>
            </a:r>
            <a:endParaRPr lang="en-US" sz="2640" dirty="0"/>
          </a:p>
        </p:txBody>
      </p:sp>
      <p:sp>
        <p:nvSpPr>
          <p:cNvPr id="8" name="Text 5"/>
          <p:cNvSpPr/>
          <p:nvPr/>
        </p:nvSpPr>
        <p:spPr>
          <a:xfrm>
            <a:off x="6994922" y="2776776"/>
            <a:ext cx="2793921" cy="349210"/>
          </a:xfrm>
          <a:prstGeom prst="rect">
            <a:avLst/>
          </a:prstGeom>
          <a:noFill/>
          <a:ln/>
        </p:spPr>
        <p:txBody>
          <a:bodyPr wrap="none" rtlCol="0" anchor="t"/>
          <a:lstStyle/>
          <a:p>
            <a:pPr marL="0" indent="0">
              <a:lnSpc>
                <a:spcPts val="2750"/>
              </a:lnSpc>
              <a:buNone/>
            </a:pPr>
            <a:r>
              <a:rPr lang="en-US" sz="2200" b="1" dirty="0">
                <a:solidFill>
                  <a:srgbClr val="4A4A45"/>
                </a:solidFill>
                <a:latin typeface="Lato" pitchFamily="34" charset="0"/>
                <a:ea typeface="Lato" pitchFamily="34" charset="-122"/>
                <a:cs typeface="Lato" pitchFamily="34" charset="-120"/>
              </a:rPr>
              <a:t>Deceptive Emails</a:t>
            </a:r>
            <a:endParaRPr lang="en-US" sz="2200" dirty="0"/>
          </a:p>
        </p:txBody>
      </p:sp>
      <p:sp>
        <p:nvSpPr>
          <p:cNvPr id="9" name="Text 6"/>
          <p:cNvSpPr/>
          <p:nvPr/>
        </p:nvSpPr>
        <p:spPr>
          <a:xfrm>
            <a:off x="6994922" y="3260050"/>
            <a:ext cx="2951798" cy="2145268"/>
          </a:xfrm>
          <a:prstGeom prst="rect">
            <a:avLst/>
          </a:prstGeom>
          <a:noFill/>
          <a:ln/>
        </p:spPr>
        <p:txBody>
          <a:bodyPr wrap="square" rtlCol="0" anchor="t"/>
          <a:lstStyle/>
          <a:p>
            <a:pPr marL="0" indent="0">
              <a:lnSpc>
                <a:spcPts val="2816"/>
              </a:lnSpc>
              <a:buNone/>
            </a:pPr>
            <a:r>
              <a:rPr lang="en-US" sz="1760" dirty="0">
                <a:solidFill>
                  <a:srgbClr val="4A4A45"/>
                </a:solidFill>
                <a:latin typeface="Lato" pitchFamily="34" charset="0"/>
                <a:ea typeface="Lato" pitchFamily="34" charset="-122"/>
                <a:cs typeface="Lato" pitchFamily="34" charset="-120"/>
              </a:rPr>
              <a:t>Phishers create emails that appear to be from legitimate sources, often using logos and branding to trick the recipient into believing the message is authentic.</a:t>
            </a:r>
            <a:endParaRPr lang="en-US" sz="1760" dirty="0"/>
          </a:p>
        </p:txBody>
      </p:sp>
      <p:sp>
        <p:nvSpPr>
          <p:cNvPr id="10" name="Shape 7"/>
          <p:cNvSpPr/>
          <p:nvPr/>
        </p:nvSpPr>
        <p:spPr>
          <a:xfrm>
            <a:off x="10170200" y="2776776"/>
            <a:ext cx="502801" cy="502801"/>
          </a:xfrm>
          <a:prstGeom prst="roundRect">
            <a:avLst>
              <a:gd name="adj" fmla="val 8002"/>
            </a:avLst>
          </a:prstGeom>
          <a:solidFill>
            <a:srgbClr val="E5DFD2"/>
          </a:solidFill>
          <a:ln/>
        </p:spPr>
      </p:sp>
      <p:sp>
        <p:nvSpPr>
          <p:cNvPr id="11" name="Text 8"/>
          <p:cNvSpPr/>
          <p:nvPr/>
        </p:nvSpPr>
        <p:spPr>
          <a:xfrm>
            <a:off x="10324386" y="2860477"/>
            <a:ext cx="194429" cy="335280"/>
          </a:xfrm>
          <a:prstGeom prst="rect">
            <a:avLst/>
          </a:prstGeom>
          <a:noFill/>
          <a:ln/>
        </p:spPr>
        <p:txBody>
          <a:bodyPr wrap="none" rtlCol="0" anchor="t"/>
          <a:lstStyle/>
          <a:p>
            <a:pPr marL="0" indent="0" algn="ctr">
              <a:lnSpc>
                <a:spcPts val="2640"/>
              </a:lnSpc>
              <a:buNone/>
            </a:pPr>
            <a:r>
              <a:rPr lang="en-US" sz="2640" b="1" dirty="0">
                <a:solidFill>
                  <a:srgbClr val="4A4A45"/>
                </a:solidFill>
                <a:latin typeface="Lato" pitchFamily="34" charset="0"/>
                <a:ea typeface="Lato" pitchFamily="34" charset="-122"/>
                <a:cs typeface="Lato" pitchFamily="34" charset="-120"/>
              </a:rPr>
              <a:t>2</a:t>
            </a:r>
            <a:endParaRPr lang="en-US" sz="2640" dirty="0"/>
          </a:p>
        </p:txBody>
      </p:sp>
      <p:sp>
        <p:nvSpPr>
          <p:cNvPr id="12" name="Text 9"/>
          <p:cNvSpPr/>
          <p:nvPr/>
        </p:nvSpPr>
        <p:spPr>
          <a:xfrm>
            <a:off x="10896481" y="2776776"/>
            <a:ext cx="2793921" cy="349210"/>
          </a:xfrm>
          <a:prstGeom prst="rect">
            <a:avLst/>
          </a:prstGeom>
          <a:noFill/>
          <a:ln/>
        </p:spPr>
        <p:txBody>
          <a:bodyPr wrap="none" rtlCol="0" anchor="t"/>
          <a:lstStyle/>
          <a:p>
            <a:pPr marL="0" indent="0">
              <a:lnSpc>
                <a:spcPts val="2750"/>
              </a:lnSpc>
              <a:buNone/>
            </a:pPr>
            <a:r>
              <a:rPr lang="en-US" sz="2200" b="1" dirty="0">
                <a:solidFill>
                  <a:srgbClr val="4A4A45"/>
                </a:solidFill>
                <a:latin typeface="Lato" pitchFamily="34" charset="0"/>
                <a:ea typeface="Lato" pitchFamily="34" charset="-122"/>
                <a:cs typeface="Lato" pitchFamily="34" charset="-120"/>
              </a:rPr>
              <a:t>Spoofed Websites</a:t>
            </a:r>
            <a:endParaRPr lang="en-US" sz="2200" dirty="0"/>
          </a:p>
        </p:txBody>
      </p:sp>
      <p:sp>
        <p:nvSpPr>
          <p:cNvPr id="13" name="Text 10"/>
          <p:cNvSpPr/>
          <p:nvPr/>
        </p:nvSpPr>
        <p:spPr>
          <a:xfrm>
            <a:off x="10896481" y="3260050"/>
            <a:ext cx="2951798" cy="2145268"/>
          </a:xfrm>
          <a:prstGeom prst="rect">
            <a:avLst/>
          </a:prstGeom>
          <a:noFill/>
          <a:ln/>
        </p:spPr>
        <p:txBody>
          <a:bodyPr wrap="square" rtlCol="0" anchor="t"/>
          <a:lstStyle/>
          <a:p>
            <a:pPr marL="0" indent="0">
              <a:lnSpc>
                <a:spcPts val="2816"/>
              </a:lnSpc>
              <a:buNone/>
            </a:pPr>
            <a:r>
              <a:rPr lang="en-US" sz="1760" dirty="0">
                <a:solidFill>
                  <a:srgbClr val="4A4A45"/>
                </a:solidFill>
                <a:latin typeface="Lato" pitchFamily="34" charset="0"/>
                <a:ea typeface="Lato" pitchFamily="34" charset="-122"/>
                <a:cs typeface="Lato" pitchFamily="34" charset="-120"/>
              </a:rPr>
              <a:t>Attackers create fake websites that closely resemble trusted sites, aiming to lure victims into entering their login credentials or other sensitive information.</a:t>
            </a:r>
            <a:endParaRPr lang="en-US" sz="1760" dirty="0"/>
          </a:p>
        </p:txBody>
      </p:sp>
      <p:sp>
        <p:nvSpPr>
          <p:cNvPr id="14" name="Shape 11"/>
          <p:cNvSpPr/>
          <p:nvPr/>
        </p:nvSpPr>
        <p:spPr>
          <a:xfrm>
            <a:off x="6268641" y="5880140"/>
            <a:ext cx="502801" cy="502801"/>
          </a:xfrm>
          <a:prstGeom prst="roundRect">
            <a:avLst>
              <a:gd name="adj" fmla="val 8002"/>
            </a:avLst>
          </a:prstGeom>
          <a:solidFill>
            <a:srgbClr val="E5DFD2"/>
          </a:solidFill>
          <a:ln/>
        </p:spPr>
      </p:sp>
      <p:sp>
        <p:nvSpPr>
          <p:cNvPr id="15" name="Text 12"/>
          <p:cNvSpPr/>
          <p:nvPr/>
        </p:nvSpPr>
        <p:spPr>
          <a:xfrm>
            <a:off x="6422827" y="5963841"/>
            <a:ext cx="194429" cy="335280"/>
          </a:xfrm>
          <a:prstGeom prst="rect">
            <a:avLst/>
          </a:prstGeom>
          <a:noFill/>
          <a:ln/>
        </p:spPr>
        <p:txBody>
          <a:bodyPr wrap="none" rtlCol="0" anchor="t"/>
          <a:lstStyle/>
          <a:p>
            <a:pPr marL="0" indent="0" algn="ctr">
              <a:lnSpc>
                <a:spcPts val="2640"/>
              </a:lnSpc>
              <a:buNone/>
            </a:pPr>
            <a:r>
              <a:rPr lang="en-US" sz="2640" b="1" dirty="0">
                <a:solidFill>
                  <a:srgbClr val="4A4A45"/>
                </a:solidFill>
                <a:latin typeface="Lato" pitchFamily="34" charset="0"/>
                <a:ea typeface="Lato" pitchFamily="34" charset="-122"/>
                <a:cs typeface="Lato" pitchFamily="34" charset="-120"/>
              </a:rPr>
              <a:t>3</a:t>
            </a:r>
            <a:endParaRPr lang="en-US" sz="2640" dirty="0"/>
          </a:p>
        </p:txBody>
      </p:sp>
      <p:sp>
        <p:nvSpPr>
          <p:cNvPr id="16" name="Text 13"/>
          <p:cNvSpPr/>
          <p:nvPr/>
        </p:nvSpPr>
        <p:spPr>
          <a:xfrm>
            <a:off x="6994922" y="5880140"/>
            <a:ext cx="2793921" cy="349210"/>
          </a:xfrm>
          <a:prstGeom prst="rect">
            <a:avLst/>
          </a:prstGeom>
          <a:noFill/>
          <a:ln/>
        </p:spPr>
        <p:txBody>
          <a:bodyPr wrap="none" rtlCol="0" anchor="t"/>
          <a:lstStyle/>
          <a:p>
            <a:pPr marL="0" indent="0">
              <a:lnSpc>
                <a:spcPts val="2750"/>
              </a:lnSpc>
              <a:buNone/>
            </a:pPr>
            <a:r>
              <a:rPr lang="en-US" sz="2200" b="1" dirty="0">
                <a:solidFill>
                  <a:srgbClr val="4A4A45"/>
                </a:solidFill>
                <a:latin typeface="Lato" pitchFamily="34" charset="0"/>
                <a:ea typeface="Lato" pitchFamily="34" charset="-122"/>
                <a:cs typeface="Lato" pitchFamily="34" charset="-120"/>
              </a:rPr>
              <a:t>Social Engineering</a:t>
            </a:r>
            <a:endParaRPr lang="en-US" sz="2200" dirty="0"/>
          </a:p>
        </p:txBody>
      </p:sp>
      <p:sp>
        <p:nvSpPr>
          <p:cNvPr id="17" name="Text 14"/>
          <p:cNvSpPr/>
          <p:nvPr/>
        </p:nvSpPr>
        <p:spPr>
          <a:xfrm>
            <a:off x="6994922" y="6363414"/>
            <a:ext cx="6853237" cy="1072634"/>
          </a:xfrm>
          <a:prstGeom prst="rect">
            <a:avLst/>
          </a:prstGeom>
          <a:noFill/>
          <a:ln/>
        </p:spPr>
        <p:txBody>
          <a:bodyPr wrap="square" rtlCol="0" anchor="t"/>
          <a:lstStyle/>
          <a:p>
            <a:pPr marL="0" indent="0">
              <a:lnSpc>
                <a:spcPts val="2816"/>
              </a:lnSpc>
              <a:buNone/>
            </a:pPr>
            <a:r>
              <a:rPr lang="en-US" sz="1760" dirty="0">
                <a:solidFill>
                  <a:srgbClr val="4A4A45"/>
                </a:solidFill>
                <a:latin typeface="Lato" pitchFamily="34" charset="0"/>
                <a:ea typeface="Lato" pitchFamily="34" charset="-122"/>
                <a:cs typeface="Lato" pitchFamily="34" charset="-120"/>
              </a:rPr>
              <a:t>Phishers use psychological manipulation techniques to persuade people to reveal confidential information or perform actions that compromise security.</a:t>
            </a:r>
            <a:endParaRPr lang="en-US" sz="176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
        <p:nvSpPr>
          <p:cNvPr id="4" name="Text 2"/>
          <p:cNvSpPr/>
          <p:nvPr/>
        </p:nvSpPr>
        <p:spPr>
          <a:xfrm>
            <a:off x="793790" y="2358509"/>
            <a:ext cx="7114699" cy="708779"/>
          </a:xfrm>
          <a:prstGeom prst="rect">
            <a:avLst/>
          </a:prstGeom>
          <a:noFill/>
          <a:ln/>
        </p:spPr>
        <p:txBody>
          <a:bodyPr wrap="none" rtlCol="0" anchor="t"/>
          <a:lstStyle/>
          <a:p>
            <a:pPr marL="0" indent="0">
              <a:lnSpc>
                <a:spcPts val="5581"/>
              </a:lnSpc>
              <a:buNone/>
            </a:pPr>
            <a:r>
              <a:rPr lang="en-US" sz="4465" b="1" dirty="0">
                <a:solidFill>
                  <a:srgbClr val="282824"/>
                </a:solidFill>
                <a:latin typeface="Lato" pitchFamily="34" charset="0"/>
                <a:ea typeface="Lato" pitchFamily="34" charset="-122"/>
                <a:cs typeface="Lato" pitchFamily="34" charset="-120"/>
              </a:rPr>
              <a:t>Recognizing Phishing Emails</a:t>
            </a:r>
            <a:endParaRPr lang="en-US" sz="4465" dirty="0"/>
          </a:p>
        </p:txBody>
      </p:sp>
      <p:sp>
        <p:nvSpPr>
          <p:cNvPr id="5" name="Text 3"/>
          <p:cNvSpPr/>
          <p:nvPr/>
        </p:nvSpPr>
        <p:spPr>
          <a:xfrm>
            <a:off x="793790" y="3634264"/>
            <a:ext cx="2835235" cy="354330"/>
          </a:xfrm>
          <a:prstGeom prst="rect">
            <a:avLst/>
          </a:prstGeom>
          <a:noFill/>
          <a:ln/>
        </p:spPr>
        <p:txBody>
          <a:bodyPr wrap="none" rtlCol="0" anchor="t"/>
          <a:lstStyle/>
          <a:p>
            <a:pPr marL="0" indent="0">
              <a:lnSpc>
                <a:spcPts val="2791"/>
              </a:lnSpc>
              <a:buNone/>
            </a:pPr>
            <a:r>
              <a:rPr lang="en-US" sz="2233" b="1" dirty="0">
                <a:solidFill>
                  <a:srgbClr val="282824"/>
                </a:solidFill>
                <a:latin typeface="Lato" pitchFamily="34" charset="0"/>
                <a:ea typeface="Lato" pitchFamily="34" charset="-122"/>
                <a:cs typeface="Lato" pitchFamily="34" charset="-120"/>
              </a:rPr>
              <a:t>Suspicious Sender</a:t>
            </a:r>
            <a:endParaRPr lang="en-US" sz="2233" dirty="0"/>
          </a:p>
        </p:txBody>
      </p:sp>
      <p:sp>
        <p:nvSpPr>
          <p:cNvPr id="6" name="Text 4"/>
          <p:cNvSpPr/>
          <p:nvPr/>
        </p:nvSpPr>
        <p:spPr>
          <a:xfrm>
            <a:off x="793790" y="4215408"/>
            <a:ext cx="3978116" cy="1451610"/>
          </a:xfrm>
          <a:prstGeom prst="rect">
            <a:avLst/>
          </a:prstGeom>
          <a:noFill/>
          <a:ln/>
        </p:spPr>
        <p:txBody>
          <a:bodyPr wrap="square" rtlCol="0" anchor="t"/>
          <a:lstStyle/>
          <a:p>
            <a:pPr marL="0" indent="0">
              <a:lnSpc>
                <a:spcPts val="2858"/>
              </a:lnSpc>
              <a:buNone/>
            </a:pPr>
            <a:r>
              <a:rPr lang="en-US" sz="1786" dirty="0">
                <a:solidFill>
                  <a:srgbClr val="4A4A45"/>
                </a:solidFill>
                <a:latin typeface="Lato" pitchFamily="34" charset="0"/>
                <a:ea typeface="Lato" pitchFamily="34" charset="-122"/>
                <a:cs typeface="Lato" pitchFamily="34" charset="-120"/>
              </a:rPr>
              <a:t>Phishing emails often come from unfamiliar or spoofed email addresses, or ones that are slightly different from the legitimate sender.</a:t>
            </a:r>
            <a:endParaRPr lang="en-US" sz="1786" dirty="0"/>
          </a:p>
        </p:txBody>
      </p:sp>
      <p:sp>
        <p:nvSpPr>
          <p:cNvPr id="7" name="Text 5"/>
          <p:cNvSpPr/>
          <p:nvPr/>
        </p:nvSpPr>
        <p:spPr>
          <a:xfrm>
            <a:off x="5332928" y="3634264"/>
            <a:ext cx="2835235" cy="354330"/>
          </a:xfrm>
          <a:prstGeom prst="rect">
            <a:avLst/>
          </a:prstGeom>
          <a:noFill/>
          <a:ln/>
        </p:spPr>
        <p:txBody>
          <a:bodyPr wrap="none" rtlCol="0" anchor="t"/>
          <a:lstStyle/>
          <a:p>
            <a:pPr marL="0" indent="0">
              <a:lnSpc>
                <a:spcPts val="2791"/>
              </a:lnSpc>
              <a:buNone/>
            </a:pPr>
            <a:r>
              <a:rPr lang="en-US" sz="2233" b="1" dirty="0">
                <a:solidFill>
                  <a:srgbClr val="282824"/>
                </a:solidFill>
                <a:latin typeface="Lato" pitchFamily="34" charset="0"/>
                <a:ea typeface="Lato" pitchFamily="34" charset="-122"/>
                <a:cs typeface="Lato" pitchFamily="34" charset="-120"/>
              </a:rPr>
              <a:t>Urgent Calls to Action</a:t>
            </a:r>
            <a:endParaRPr lang="en-US" sz="2233" dirty="0"/>
          </a:p>
        </p:txBody>
      </p:sp>
      <p:sp>
        <p:nvSpPr>
          <p:cNvPr id="8" name="Text 6"/>
          <p:cNvSpPr/>
          <p:nvPr/>
        </p:nvSpPr>
        <p:spPr>
          <a:xfrm>
            <a:off x="5332928" y="4215408"/>
            <a:ext cx="3978116" cy="1451610"/>
          </a:xfrm>
          <a:prstGeom prst="rect">
            <a:avLst/>
          </a:prstGeom>
          <a:noFill/>
          <a:ln/>
        </p:spPr>
        <p:txBody>
          <a:bodyPr wrap="square" rtlCol="0" anchor="t"/>
          <a:lstStyle/>
          <a:p>
            <a:pPr marL="0" indent="0">
              <a:lnSpc>
                <a:spcPts val="2858"/>
              </a:lnSpc>
              <a:buNone/>
            </a:pPr>
            <a:r>
              <a:rPr lang="en-US" sz="1786" dirty="0">
                <a:solidFill>
                  <a:srgbClr val="4A4A45"/>
                </a:solidFill>
                <a:latin typeface="Lato" pitchFamily="34" charset="0"/>
                <a:ea typeface="Lato" pitchFamily="34" charset="-122"/>
                <a:cs typeface="Lato" pitchFamily="34" charset="-120"/>
              </a:rPr>
              <a:t>Phishing emails frequently create a sense of urgency, demanding immediate action to avoid consequences, such as account suspension or financial loss.</a:t>
            </a:r>
            <a:endParaRPr lang="en-US" sz="1786" dirty="0"/>
          </a:p>
        </p:txBody>
      </p:sp>
      <p:sp>
        <p:nvSpPr>
          <p:cNvPr id="9" name="Text 7"/>
          <p:cNvSpPr/>
          <p:nvPr/>
        </p:nvSpPr>
        <p:spPr>
          <a:xfrm>
            <a:off x="9872067" y="3634264"/>
            <a:ext cx="2835235" cy="354330"/>
          </a:xfrm>
          <a:prstGeom prst="rect">
            <a:avLst/>
          </a:prstGeom>
          <a:noFill/>
          <a:ln/>
        </p:spPr>
        <p:txBody>
          <a:bodyPr wrap="none" rtlCol="0" anchor="t"/>
          <a:lstStyle/>
          <a:p>
            <a:pPr marL="0" indent="0">
              <a:lnSpc>
                <a:spcPts val="2791"/>
              </a:lnSpc>
              <a:buNone/>
            </a:pPr>
            <a:r>
              <a:rPr lang="en-US" sz="2233" b="1" dirty="0">
                <a:solidFill>
                  <a:srgbClr val="282824"/>
                </a:solidFill>
                <a:latin typeface="Lato" pitchFamily="34" charset="0"/>
                <a:ea typeface="Lato" pitchFamily="34" charset="-122"/>
                <a:cs typeface="Lato" pitchFamily="34" charset="-120"/>
              </a:rPr>
              <a:t>Generic Greetings</a:t>
            </a:r>
            <a:endParaRPr lang="en-US" sz="2233" dirty="0"/>
          </a:p>
        </p:txBody>
      </p:sp>
      <p:sp>
        <p:nvSpPr>
          <p:cNvPr id="10" name="Text 8"/>
          <p:cNvSpPr/>
          <p:nvPr/>
        </p:nvSpPr>
        <p:spPr>
          <a:xfrm>
            <a:off x="9872067" y="4215408"/>
            <a:ext cx="3978116" cy="1451610"/>
          </a:xfrm>
          <a:prstGeom prst="rect">
            <a:avLst/>
          </a:prstGeom>
          <a:noFill/>
          <a:ln/>
        </p:spPr>
        <p:txBody>
          <a:bodyPr wrap="square" rtlCol="0" anchor="t"/>
          <a:lstStyle/>
          <a:p>
            <a:pPr marL="0" indent="0">
              <a:lnSpc>
                <a:spcPts val="2858"/>
              </a:lnSpc>
              <a:buNone/>
            </a:pPr>
            <a:r>
              <a:rPr lang="en-US" sz="1786" dirty="0">
                <a:solidFill>
                  <a:srgbClr val="4A4A45"/>
                </a:solidFill>
                <a:latin typeface="Lato" pitchFamily="34" charset="0"/>
                <a:ea typeface="Lato" pitchFamily="34" charset="-122"/>
                <a:cs typeface="Lato" pitchFamily="34" charset="-120"/>
              </a:rPr>
              <a:t>Legitimate emails often address the recipient by name, while phishing messages use generic greetings like "Dear customer" or "Sir/Madam".</a:t>
            </a:r>
            <a:endParaRPr lang="en-US" sz="1786"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42950" y="1085017"/>
            <a:ext cx="7517606" cy="663297"/>
          </a:xfrm>
          <a:prstGeom prst="rect">
            <a:avLst/>
          </a:prstGeom>
          <a:noFill/>
          <a:ln/>
        </p:spPr>
        <p:txBody>
          <a:bodyPr wrap="none" rtlCol="0" anchor="t"/>
          <a:lstStyle/>
          <a:p>
            <a:pPr marL="0" indent="0">
              <a:lnSpc>
                <a:spcPts val="5223"/>
              </a:lnSpc>
              <a:buNone/>
            </a:pPr>
            <a:r>
              <a:rPr lang="en-US" sz="4179" b="1" dirty="0">
                <a:solidFill>
                  <a:srgbClr val="282824"/>
                </a:solidFill>
                <a:latin typeface="Lato" pitchFamily="34" charset="0"/>
                <a:ea typeface="Lato" pitchFamily="34" charset="-122"/>
                <a:cs typeface="Lato" pitchFamily="34" charset="-120"/>
              </a:rPr>
              <a:t>Identifying Suspicious Websites</a:t>
            </a:r>
            <a:endParaRPr lang="en-US" sz="4179" dirty="0"/>
          </a:p>
        </p:txBody>
      </p:sp>
      <p:pic>
        <p:nvPicPr>
          <p:cNvPr id="6" name="Image 1" descr="preencoded.png"/>
          <p:cNvPicPr>
            <a:picLocks noChangeAspect="1"/>
          </p:cNvPicPr>
          <p:nvPr/>
        </p:nvPicPr>
        <p:blipFill>
          <a:blip r:embed="rId4"/>
          <a:stretch>
            <a:fillRect/>
          </a:stretch>
        </p:blipFill>
        <p:spPr>
          <a:xfrm>
            <a:off x="742950" y="2066687"/>
            <a:ext cx="530662" cy="530662"/>
          </a:xfrm>
          <a:prstGeom prst="rect">
            <a:avLst/>
          </a:prstGeom>
        </p:spPr>
      </p:pic>
      <p:sp>
        <p:nvSpPr>
          <p:cNvPr id="7" name="Text 3"/>
          <p:cNvSpPr/>
          <p:nvPr/>
        </p:nvSpPr>
        <p:spPr>
          <a:xfrm>
            <a:off x="742950" y="2809518"/>
            <a:ext cx="2653427" cy="331708"/>
          </a:xfrm>
          <a:prstGeom prst="rect">
            <a:avLst/>
          </a:prstGeom>
          <a:noFill/>
          <a:ln/>
        </p:spPr>
        <p:txBody>
          <a:bodyPr wrap="none" rtlCol="0" anchor="t"/>
          <a:lstStyle/>
          <a:p>
            <a:pPr marL="0" indent="0" algn="l">
              <a:lnSpc>
                <a:spcPts val="2612"/>
              </a:lnSpc>
              <a:buNone/>
            </a:pPr>
            <a:r>
              <a:rPr lang="en-US" sz="2089" b="1" dirty="0">
                <a:solidFill>
                  <a:srgbClr val="4A4A45"/>
                </a:solidFill>
                <a:latin typeface="Lato" pitchFamily="34" charset="0"/>
                <a:ea typeface="Lato" pitchFamily="34" charset="-122"/>
                <a:cs typeface="Lato" pitchFamily="34" charset="-120"/>
              </a:rPr>
              <a:t>Scrutinize the URL</a:t>
            </a:r>
            <a:endParaRPr lang="en-US" sz="2089" dirty="0"/>
          </a:p>
        </p:txBody>
      </p:sp>
      <p:sp>
        <p:nvSpPr>
          <p:cNvPr id="8" name="Text 4"/>
          <p:cNvSpPr/>
          <p:nvPr/>
        </p:nvSpPr>
        <p:spPr>
          <a:xfrm>
            <a:off x="742950" y="3268504"/>
            <a:ext cx="3669863" cy="1018699"/>
          </a:xfrm>
          <a:prstGeom prst="rect">
            <a:avLst/>
          </a:prstGeom>
          <a:noFill/>
          <a:ln/>
        </p:spPr>
        <p:txBody>
          <a:bodyPr wrap="square" rtlCol="0" anchor="t"/>
          <a:lstStyle/>
          <a:p>
            <a:pPr marL="0" indent="0" algn="l">
              <a:lnSpc>
                <a:spcPts val="2674"/>
              </a:lnSpc>
              <a:buNone/>
            </a:pPr>
            <a:r>
              <a:rPr lang="en-US" sz="1672" dirty="0">
                <a:solidFill>
                  <a:srgbClr val="4A4A45"/>
                </a:solidFill>
                <a:latin typeface="Lato" pitchFamily="34" charset="0"/>
                <a:ea typeface="Lato" pitchFamily="34" charset="-122"/>
                <a:cs typeface="Lato" pitchFamily="34" charset="-120"/>
              </a:rPr>
              <a:t>Check for misspellings, unusual domains, or slight variations from the legitimate website's address.</a:t>
            </a:r>
            <a:endParaRPr lang="en-US" sz="1672" dirty="0"/>
          </a:p>
        </p:txBody>
      </p:sp>
      <p:pic>
        <p:nvPicPr>
          <p:cNvPr id="9" name="Image 2" descr="preencoded.png"/>
          <p:cNvPicPr>
            <a:picLocks noChangeAspect="1"/>
          </p:cNvPicPr>
          <p:nvPr/>
        </p:nvPicPr>
        <p:blipFill>
          <a:blip r:embed="rId4"/>
          <a:stretch>
            <a:fillRect/>
          </a:stretch>
        </p:blipFill>
        <p:spPr>
          <a:xfrm>
            <a:off x="4731187" y="2066687"/>
            <a:ext cx="530662" cy="530662"/>
          </a:xfrm>
          <a:prstGeom prst="rect">
            <a:avLst/>
          </a:prstGeom>
        </p:spPr>
      </p:pic>
      <p:sp>
        <p:nvSpPr>
          <p:cNvPr id="10" name="Text 5"/>
          <p:cNvSpPr/>
          <p:nvPr/>
        </p:nvSpPr>
        <p:spPr>
          <a:xfrm>
            <a:off x="4731187" y="2809518"/>
            <a:ext cx="2976562" cy="331708"/>
          </a:xfrm>
          <a:prstGeom prst="rect">
            <a:avLst/>
          </a:prstGeom>
          <a:noFill/>
          <a:ln/>
        </p:spPr>
        <p:txBody>
          <a:bodyPr wrap="none" rtlCol="0" anchor="t"/>
          <a:lstStyle/>
          <a:p>
            <a:pPr marL="0" indent="0" algn="l">
              <a:lnSpc>
                <a:spcPts val="2612"/>
              </a:lnSpc>
              <a:buNone/>
            </a:pPr>
            <a:r>
              <a:rPr lang="en-US" sz="2089" b="1" dirty="0">
                <a:solidFill>
                  <a:srgbClr val="4A4A45"/>
                </a:solidFill>
                <a:latin typeface="Lato" pitchFamily="34" charset="0"/>
                <a:ea typeface="Lato" pitchFamily="34" charset="-122"/>
                <a:cs typeface="Lato" pitchFamily="34" charset="-120"/>
              </a:rPr>
              <a:t>Verify the SSL Certificate</a:t>
            </a:r>
            <a:endParaRPr lang="en-US" sz="2089" dirty="0"/>
          </a:p>
        </p:txBody>
      </p:sp>
      <p:sp>
        <p:nvSpPr>
          <p:cNvPr id="11" name="Text 6"/>
          <p:cNvSpPr/>
          <p:nvPr/>
        </p:nvSpPr>
        <p:spPr>
          <a:xfrm>
            <a:off x="4731187" y="3268504"/>
            <a:ext cx="3669863" cy="1018699"/>
          </a:xfrm>
          <a:prstGeom prst="rect">
            <a:avLst/>
          </a:prstGeom>
          <a:noFill/>
          <a:ln/>
        </p:spPr>
        <p:txBody>
          <a:bodyPr wrap="square" rtlCol="0" anchor="t"/>
          <a:lstStyle/>
          <a:p>
            <a:pPr marL="0" indent="0" algn="l">
              <a:lnSpc>
                <a:spcPts val="2674"/>
              </a:lnSpc>
              <a:buNone/>
            </a:pPr>
            <a:r>
              <a:rPr lang="en-US" sz="1672" dirty="0">
                <a:solidFill>
                  <a:srgbClr val="4A4A45"/>
                </a:solidFill>
                <a:latin typeface="Lato" pitchFamily="34" charset="0"/>
                <a:ea typeface="Lato" pitchFamily="34" charset="-122"/>
                <a:cs typeface="Lato" pitchFamily="34" charset="-120"/>
              </a:rPr>
              <a:t>Ensure the website has a valid SSL/TLS certificate and the connection is secure (HTTPS).</a:t>
            </a:r>
            <a:endParaRPr lang="en-US" sz="1672" dirty="0"/>
          </a:p>
        </p:txBody>
      </p:sp>
      <p:pic>
        <p:nvPicPr>
          <p:cNvPr id="12" name="Image 3" descr="preencoded.png"/>
          <p:cNvPicPr>
            <a:picLocks noChangeAspect="1"/>
          </p:cNvPicPr>
          <p:nvPr/>
        </p:nvPicPr>
        <p:blipFill>
          <a:blip r:embed="rId4"/>
          <a:stretch>
            <a:fillRect/>
          </a:stretch>
        </p:blipFill>
        <p:spPr>
          <a:xfrm>
            <a:off x="742950" y="4923949"/>
            <a:ext cx="530662" cy="530662"/>
          </a:xfrm>
          <a:prstGeom prst="rect">
            <a:avLst/>
          </a:prstGeom>
        </p:spPr>
      </p:pic>
      <p:sp>
        <p:nvSpPr>
          <p:cNvPr id="13" name="Text 7"/>
          <p:cNvSpPr/>
          <p:nvPr/>
        </p:nvSpPr>
        <p:spPr>
          <a:xfrm>
            <a:off x="742950" y="5666780"/>
            <a:ext cx="2653427" cy="331708"/>
          </a:xfrm>
          <a:prstGeom prst="rect">
            <a:avLst/>
          </a:prstGeom>
          <a:noFill/>
          <a:ln/>
        </p:spPr>
        <p:txBody>
          <a:bodyPr wrap="none" rtlCol="0" anchor="t"/>
          <a:lstStyle/>
          <a:p>
            <a:pPr marL="0" indent="0" algn="l">
              <a:lnSpc>
                <a:spcPts val="2612"/>
              </a:lnSpc>
              <a:buNone/>
            </a:pPr>
            <a:r>
              <a:rPr lang="en-US" sz="2089" b="1" dirty="0">
                <a:solidFill>
                  <a:srgbClr val="4A4A45"/>
                </a:solidFill>
                <a:latin typeface="Lato" pitchFamily="34" charset="0"/>
                <a:ea typeface="Lato" pitchFamily="34" charset="-122"/>
                <a:cs typeface="Lato" pitchFamily="34" charset="-120"/>
              </a:rPr>
              <a:t>Inspect the Content</a:t>
            </a:r>
            <a:endParaRPr lang="en-US" sz="2089" dirty="0"/>
          </a:p>
        </p:txBody>
      </p:sp>
      <p:sp>
        <p:nvSpPr>
          <p:cNvPr id="14" name="Text 8"/>
          <p:cNvSpPr/>
          <p:nvPr/>
        </p:nvSpPr>
        <p:spPr>
          <a:xfrm>
            <a:off x="742950" y="6125766"/>
            <a:ext cx="3669863" cy="1018699"/>
          </a:xfrm>
          <a:prstGeom prst="rect">
            <a:avLst/>
          </a:prstGeom>
          <a:noFill/>
          <a:ln/>
        </p:spPr>
        <p:txBody>
          <a:bodyPr wrap="square" rtlCol="0" anchor="t"/>
          <a:lstStyle/>
          <a:p>
            <a:pPr marL="0" indent="0" algn="l">
              <a:lnSpc>
                <a:spcPts val="2674"/>
              </a:lnSpc>
              <a:buNone/>
            </a:pPr>
            <a:r>
              <a:rPr lang="en-US" sz="1672" dirty="0">
                <a:solidFill>
                  <a:srgbClr val="4A4A45"/>
                </a:solidFill>
                <a:latin typeface="Lato" pitchFamily="34" charset="0"/>
                <a:ea typeface="Lato" pitchFamily="34" charset="-122"/>
                <a:cs typeface="Lato" pitchFamily="34" charset="-120"/>
              </a:rPr>
              <a:t>Be wary of websites with poor design, low-quality images, or content that doesn't match the expected branding.</a:t>
            </a:r>
            <a:endParaRPr lang="en-US" sz="1672" dirty="0"/>
          </a:p>
        </p:txBody>
      </p:sp>
      <p:pic>
        <p:nvPicPr>
          <p:cNvPr id="15" name="Image 4" descr="preencoded.png"/>
          <p:cNvPicPr>
            <a:picLocks noChangeAspect="1"/>
          </p:cNvPicPr>
          <p:nvPr/>
        </p:nvPicPr>
        <p:blipFill>
          <a:blip r:embed="rId4"/>
          <a:stretch>
            <a:fillRect/>
          </a:stretch>
        </p:blipFill>
        <p:spPr>
          <a:xfrm>
            <a:off x="4731187" y="4923949"/>
            <a:ext cx="530662" cy="530662"/>
          </a:xfrm>
          <a:prstGeom prst="rect">
            <a:avLst/>
          </a:prstGeom>
        </p:spPr>
      </p:pic>
      <p:sp>
        <p:nvSpPr>
          <p:cNvPr id="16" name="Text 9"/>
          <p:cNvSpPr/>
          <p:nvPr/>
        </p:nvSpPr>
        <p:spPr>
          <a:xfrm>
            <a:off x="4731187" y="5666780"/>
            <a:ext cx="2653427" cy="331708"/>
          </a:xfrm>
          <a:prstGeom prst="rect">
            <a:avLst/>
          </a:prstGeom>
          <a:noFill/>
          <a:ln/>
        </p:spPr>
        <p:txBody>
          <a:bodyPr wrap="none" rtlCol="0" anchor="t"/>
          <a:lstStyle/>
          <a:p>
            <a:pPr marL="0" indent="0" algn="l">
              <a:lnSpc>
                <a:spcPts val="2612"/>
              </a:lnSpc>
              <a:buNone/>
            </a:pPr>
            <a:r>
              <a:rPr lang="en-US" sz="2089" b="1" dirty="0">
                <a:solidFill>
                  <a:srgbClr val="4A4A45"/>
                </a:solidFill>
                <a:latin typeface="Lato" pitchFamily="34" charset="0"/>
                <a:ea typeface="Lato" pitchFamily="34" charset="-122"/>
                <a:cs typeface="Lato" pitchFamily="34" charset="-120"/>
              </a:rPr>
              <a:t>Use Security Tools</a:t>
            </a:r>
            <a:endParaRPr lang="en-US" sz="2089" dirty="0"/>
          </a:p>
        </p:txBody>
      </p:sp>
      <p:sp>
        <p:nvSpPr>
          <p:cNvPr id="17" name="Text 10"/>
          <p:cNvSpPr/>
          <p:nvPr/>
        </p:nvSpPr>
        <p:spPr>
          <a:xfrm>
            <a:off x="4731187" y="6125766"/>
            <a:ext cx="3669863" cy="1018699"/>
          </a:xfrm>
          <a:prstGeom prst="rect">
            <a:avLst/>
          </a:prstGeom>
          <a:noFill/>
          <a:ln/>
        </p:spPr>
        <p:txBody>
          <a:bodyPr wrap="square" rtlCol="0" anchor="t"/>
          <a:lstStyle/>
          <a:p>
            <a:pPr marL="0" indent="0" algn="l">
              <a:lnSpc>
                <a:spcPts val="2674"/>
              </a:lnSpc>
              <a:buNone/>
            </a:pPr>
            <a:r>
              <a:rPr lang="en-US" sz="1672" dirty="0">
                <a:solidFill>
                  <a:srgbClr val="4A4A45"/>
                </a:solidFill>
                <a:latin typeface="Lato" pitchFamily="34" charset="0"/>
                <a:ea typeface="Lato" pitchFamily="34" charset="-122"/>
                <a:cs typeface="Lato" pitchFamily="34" charset="-120"/>
              </a:rPr>
              <a:t>Leverage web browsers, antivirus software, and other security tools to identify and block known phishing sites.</a:t>
            </a:r>
            <a:endParaRPr lang="en-US" sz="1672"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73073" y="608290"/>
            <a:ext cx="7597854" cy="1380411"/>
          </a:xfrm>
          <a:prstGeom prst="rect">
            <a:avLst/>
          </a:prstGeom>
          <a:noFill/>
          <a:ln/>
        </p:spPr>
        <p:txBody>
          <a:bodyPr wrap="square" rtlCol="0" anchor="t"/>
          <a:lstStyle/>
          <a:p>
            <a:pPr marL="0" indent="0">
              <a:lnSpc>
                <a:spcPts val="5435"/>
              </a:lnSpc>
              <a:buNone/>
            </a:pPr>
            <a:r>
              <a:rPr lang="en-US" sz="4348" b="1" dirty="0">
                <a:solidFill>
                  <a:srgbClr val="282824"/>
                </a:solidFill>
                <a:latin typeface="Lato" pitchFamily="34" charset="0"/>
                <a:ea typeface="Lato" pitchFamily="34" charset="-122"/>
                <a:cs typeface="Lato" pitchFamily="34" charset="-120"/>
              </a:rPr>
              <a:t>Avoiding Social Engineering Tactics</a:t>
            </a:r>
            <a:endParaRPr lang="en-US" sz="4348" dirty="0"/>
          </a:p>
        </p:txBody>
      </p:sp>
      <p:pic>
        <p:nvPicPr>
          <p:cNvPr id="6" name="Image 1" descr="preencoded.png"/>
          <p:cNvPicPr>
            <a:picLocks noChangeAspect="1"/>
          </p:cNvPicPr>
          <p:nvPr/>
        </p:nvPicPr>
        <p:blipFill>
          <a:blip r:embed="rId4"/>
          <a:stretch>
            <a:fillRect/>
          </a:stretch>
        </p:blipFill>
        <p:spPr>
          <a:xfrm>
            <a:off x="773073" y="2319933"/>
            <a:ext cx="1104424" cy="1767126"/>
          </a:xfrm>
          <a:prstGeom prst="rect">
            <a:avLst/>
          </a:prstGeom>
        </p:spPr>
      </p:pic>
      <p:sp>
        <p:nvSpPr>
          <p:cNvPr id="7" name="Text 3"/>
          <p:cNvSpPr/>
          <p:nvPr/>
        </p:nvSpPr>
        <p:spPr>
          <a:xfrm>
            <a:off x="2208728" y="2540794"/>
            <a:ext cx="2761178" cy="345043"/>
          </a:xfrm>
          <a:prstGeom prst="rect">
            <a:avLst/>
          </a:prstGeom>
          <a:noFill/>
          <a:ln/>
        </p:spPr>
        <p:txBody>
          <a:bodyPr wrap="none" rtlCol="0" anchor="t"/>
          <a:lstStyle/>
          <a:p>
            <a:pPr marL="0" indent="0" algn="l">
              <a:lnSpc>
                <a:spcPts val="2718"/>
              </a:lnSpc>
              <a:buNone/>
            </a:pPr>
            <a:r>
              <a:rPr lang="en-US" sz="2174" b="1" dirty="0">
                <a:solidFill>
                  <a:srgbClr val="4A4A45"/>
                </a:solidFill>
                <a:latin typeface="Lato" pitchFamily="34" charset="0"/>
                <a:ea typeface="Lato" pitchFamily="34" charset="-122"/>
                <a:cs typeface="Lato" pitchFamily="34" charset="-120"/>
              </a:rPr>
              <a:t>Verify Legitimacy</a:t>
            </a:r>
            <a:endParaRPr lang="en-US" sz="2174" dirty="0"/>
          </a:p>
        </p:txBody>
      </p:sp>
      <p:sp>
        <p:nvSpPr>
          <p:cNvPr id="8" name="Text 4"/>
          <p:cNvSpPr/>
          <p:nvPr/>
        </p:nvSpPr>
        <p:spPr>
          <a:xfrm>
            <a:off x="2208728" y="3018353"/>
            <a:ext cx="6162199" cy="706755"/>
          </a:xfrm>
          <a:prstGeom prst="rect">
            <a:avLst/>
          </a:prstGeom>
          <a:noFill/>
          <a:ln/>
        </p:spPr>
        <p:txBody>
          <a:bodyPr wrap="square" rtlCol="0" anchor="t"/>
          <a:lstStyle/>
          <a:p>
            <a:pPr marL="0" indent="0" algn="l">
              <a:lnSpc>
                <a:spcPts val="2783"/>
              </a:lnSpc>
              <a:buNone/>
            </a:pPr>
            <a:r>
              <a:rPr lang="en-US" sz="1739" dirty="0">
                <a:solidFill>
                  <a:srgbClr val="4A4A45"/>
                </a:solidFill>
                <a:latin typeface="Lato" pitchFamily="34" charset="0"/>
                <a:ea typeface="Lato" pitchFamily="34" charset="-122"/>
                <a:cs typeface="Lato" pitchFamily="34" charset="-120"/>
              </a:rPr>
              <a:t>Confirm the identity and authority of anyone requesting sensitive information or actions.</a:t>
            </a:r>
            <a:endParaRPr lang="en-US" sz="1739" dirty="0"/>
          </a:p>
        </p:txBody>
      </p:sp>
      <p:pic>
        <p:nvPicPr>
          <p:cNvPr id="9" name="Image 2" descr="preencoded.png"/>
          <p:cNvPicPr>
            <a:picLocks noChangeAspect="1"/>
          </p:cNvPicPr>
          <p:nvPr/>
        </p:nvPicPr>
        <p:blipFill>
          <a:blip r:embed="rId5"/>
          <a:stretch>
            <a:fillRect/>
          </a:stretch>
        </p:blipFill>
        <p:spPr>
          <a:xfrm>
            <a:off x="773073" y="4087058"/>
            <a:ext cx="1104424" cy="1767126"/>
          </a:xfrm>
          <a:prstGeom prst="rect">
            <a:avLst/>
          </a:prstGeom>
        </p:spPr>
      </p:pic>
      <p:sp>
        <p:nvSpPr>
          <p:cNvPr id="10" name="Text 5"/>
          <p:cNvSpPr/>
          <p:nvPr/>
        </p:nvSpPr>
        <p:spPr>
          <a:xfrm>
            <a:off x="2208728" y="4307919"/>
            <a:ext cx="2761178" cy="345043"/>
          </a:xfrm>
          <a:prstGeom prst="rect">
            <a:avLst/>
          </a:prstGeom>
          <a:noFill/>
          <a:ln/>
        </p:spPr>
        <p:txBody>
          <a:bodyPr wrap="none" rtlCol="0" anchor="t"/>
          <a:lstStyle/>
          <a:p>
            <a:pPr marL="0" indent="0" algn="l">
              <a:lnSpc>
                <a:spcPts val="2718"/>
              </a:lnSpc>
              <a:buNone/>
            </a:pPr>
            <a:r>
              <a:rPr lang="en-US" sz="2174" b="1" dirty="0">
                <a:solidFill>
                  <a:srgbClr val="4A4A45"/>
                </a:solidFill>
                <a:latin typeface="Lato" pitchFamily="34" charset="0"/>
                <a:ea typeface="Lato" pitchFamily="34" charset="-122"/>
                <a:cs typeface="Lato" pitchFamily="34" charset="-120"/>
              </a:rPr>
              <a:t>Resist Pressure</a:t>
            </a:r>
            <a:endParaRPr lang="en-US" sz="2174" dirty="0"/>
          </a:p>
        </p:txBody>
      </p:sp>
      <p:sp>
        <p:nvSpPr>
          <p:cNvPr id="11" name="Text 6"/>
          <p:cNvSpPr/>
          <p:nvPr/>
        </p:nvSpPr>
        <p:spPr>
          <a:xfrm>
            <a:off x="2208728" y="4785479"/>
            <a:ext cx="6162199" cy="706755"/>
          </a:xfrm>
          <a:prstGeom prst="rect">
            <a:avLst/>
          </a:prstGeom>
          <a:noFill/>
          <a:ln/>
        </p:spPr>
        <p:txBody>
          <a:bodyPr wrap="square" rtlCol="0" anchor="t"/>
          <a:lstStyle/>
          <a:p>
            <a:pPr marL="0" indent="0" algn="l">
              <a:lnSpc>
                <a:spcPts val="2783"/>
              </a:lnSpc>
              <a:buNone/>
            </a:pPr>
            <a:r>
              <a:rPr lang="en-US" sz="1739" dirty="0">
                <a:solidFill>
                  <a:srgbClr val="4A4A45"/>
                </a:solidFill>
                <a:latin typeface="Lato" pitchFamily="34" charset="0"/>
                <a:ea typeface="Lato" pitchFamily="34" charset="-122"/>
                <a:cs typeface="Lato" pitchFamily="34" charset="-120"/>
              </a:rPr>
              <a:t>Be cautious of urgent demands or emotional appeals that try to get you to act quickly without thinking.</a:t>
            </a:r>
            <a:endParaRPr lang="en-US" sz="1739" dirty="0"/>
          </a:p>
        </p:txBody>
      </p:sp>
      <p:pic>
        <p:nvPicPr>
          <p:cNvPr id="12" name="Image 3" descr="preencoded.png"/>
          <p:cNvPicPr>
            <a:picLocks noChangeAspect="1"/>
          </p:cNvPicPr>
          <p:nvPr/>
        </p:nvPicPr>
        <p:blipFill>
          <a:blip r:embed="rId6"/>
          <a:stretch>
            <a:fillRect/>
          </a:stretch>
        </p:blipFill>
        <p:spPr>
          <a:xfrm>
            <a:off x="773073" y="5854184"/>
            <a:ext cx="1104424" cy="1767126"/>
          </a:xfrm>
          <a:prstGeom prst="rect">
            <a:avLst/>
          </a:prstGeom>
        </p:spPr>
      </p:pic>
      <p:sp>
        <p:nvSpPr>
          <p:cNvPr id="13" name="Text 7"/>
          <p:cNvSpPr/>
          <p:nvPr/>
        </p:nvSpPr>
        <p:spPr>
          <a:xfrm>
            <a:off x="2208728" y="6075045"/>
            <a:ext cx="2761178" cy="345043"/>
          </a:xfrm>
          <a:prstGeom prst="rect">
            <a:avLst/>
          </a:prstGeom>
          <a:noFill/>
          <a:ln/>
        </p:spPr>
        <p:txBody>
          <a:bodyPr wrap="none" rtlCol="0" anchor="t"/>
          <a:lstStyle/>
          <a:p>
            <a:pPr marL="0" indent="0" algn="l">
              <a:lnSpc>
                <a:spcPts val="2718"/>
              </a:lnSpc>
              <a:buNone/>
            </a:pPr>
            <a:r>
              <a:rPr lang="en-US" sz="2174" b="1" dirty="0">
                <a:solidFill>
                  <a:srgbClr val="4A4A45"/>
                </a:solidFill>
                <a:latin typeface="Lato" pitchFamily="34" charset="0"/>
                <a:ea typeface="Lato" pitchFamily="34" charset="-122"/>
                <a:cs typeface="Lato" pitchFamily="34" charset="-120"/>
              </a:rPr>
              <a:t>Trust Your Instincts</a:t>
            </a:r>
            <a:endParaRPr lang="en-US" sz="2174" dirty="0"/>
          </a:p>
        </p:txBody>
      </p:sp>
      <p:sp>
        <p:nvSpPr>
          <p:cNvPr id="14" name="Text 8"/>
          <p:cNvSpPr/>
          <p:nvPr/>
        </p:nvSpPr>
        <p:spPr>
          <a:xfrm>
            <a:off x="2208728" y="6552605"/>
            <a:ext cx="6162199" cy="706755"/>
          </a:xfrm>
          <a:prstGeom prst="rect">
            <a:avLst/>
          </a:prstGeom>
          <a:noFill/>
          <a:ln/>
        </p:spPr>
        <p:txBody>
          <a:bodyPr wrap="square" rtlCol="0" anchor="t"/>
          <a:lstStyle/>
          <a:p>
            <a:pPr marL="0" indent="0" algn="l">
              <a:lnSpc>
                <a:spcPts val="2783"/>
              </a:lnSpc>
              <a:buNone/>
            </a:pPr>
            <a:r>
              <a:rPr lang="en-US" sz="1739" dirty="0">
                <a:solidFill>
                  <a:srgbClr val="4A4A45"/>
                </a:solidFill>
                <a:latin typeface="Lato" pitchFamily="34" charset="0"/>
                <a:ea typeface="Lato" pitchFamily="34" charset="-122"/>
                <a:cs typeface="Lato" pitchFamily="34" charset="-120"/>
              </a:rPr>
              <a:t>If something seems suspicious or too good to be true, it's best to err on the side of caution and refrain from engaging.</a:t>
            </a:r>
            <a:endParaRPr lang="en-US" sz="1739"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17471" y="1049060"/>
            <a:ext cx="7703582" cy="640556"/>
          </a:xfrm>
          <a:prstGeom prst="rect">
            <a:avLst/>
          </a:prstGeom>
          <a:noFill/>
          <a:ln/>
        </p:spPr>
        <p:txBody>
          <a:bodyPr wrap="none" rtlCol="0" anchor="t"/>
          <a:lstStyle/>
          <a:p>
            <a:pPr marL="0" indent="0">
              <a:lnSpc>
                <a:spcPts val="5044"/>
              </a:lnSpc>
              <a:buNone/>
            </a:pPr>
            <a:r>
              <a:rPr lang="en-US" sz="4035" b="1" dirty="0">
                <a:solidFill>
                  <a:srgbClr val="282824"/>
                </a:solidFill>
                <a:latin typeface="Lato" pitchFamily="34" charset="0"/>
                <a:ea typeface="Lato" pitchFamily="34" charset="-122"/>
                <a:cs typeface="Lato" pitchFamily="34" charset="-120"/>
              </a:rPr>
              <a:t>Protecting Yourself from Phishing</a:t>
            </a:r>
            <a:endParaRPr lang="en-US" sz="4035" dirty="0"/>
          </a:p>
        </p:txBody>
      </p:sp>
      <p:sp>
        <p:nvSpPr>
          <p:cNvPr id="6" name="Shape 3"/>
          <p:cNvSpPr/>
          <p:nvPr/>
        </p:nvSpPr>
        <p:spPr>
          <a:xfrm>
            <a:off x="717471" y="1997035"/>
            <a:ext cx="3752136" cy="2485430"/>
          </a:xfrm>
          <a:prstGeom prst="roundRect">
            <a:avLst>
              <a:gd name="adj" fmla="val 1485"/>
            </a:avLst>
          </a:prstGeom>
          <a:solidFill>
            <a:srgbClr val="E5DFD2"/>
          </a:solidFill>
          <a:ln/>
        </p:spPr>
      </p:sp>
      <p:sp>
        <p:nvSpPr>
          <p:cNvPr id="7" name="Text 4"/>
          <p:cNvSpPr/>
          <p:nvPr/>
        </p:nvSpPr>
        <p:spPr>
          <a:xfrm>
            <a:off x="922377" y="2201942"/>
            <a:ext cx="2562463" cy="320278"/>
          </a:xfrm>
          <a:prstGeom prst="rect">
            <a:avLst/>
          </a:prstGeom>
          <a:noFill/>
          <a:ln/>
        </p:spPr>
        <p:txBody>
          <a:bodyPr wrap="none" rtlCol="0" anchor="t"/>
          <a:lstStyle/>
          <a:p>
            <a:pPr marL="0" indent="0">
              <a:lnSpc>
                <a:spcPts val="2522"/>
              </a:lnSpc>
              <a:buNone/>
            </a:pPr>
            <a:r>
              <a:rPr lang="en-US" sz="2018" b="1" dirty="0">
                <a:solidFill>
                  <a:srgbClr val="4A4A45"/>
                </a:solidFill>
                <a:latin typeface="Lato" pitchFamily="34" charset="0"/>
                <a:ea typeface="Lato" pitchFamily="34" charset="-122"/>
                <a:cs typeface="Lato" pitchFamily="34" charset="-120"/>
              </a:rPr>
              <a:t>Use Strong Passwords</a:t>
            </a:r>
            <a:endParaRPr lang="en-US" sz="2018" dirty="0"/>
          </a:p>
        </p:txBody>
      </p:sp>
      <p:sp>
        <p:nvSpPr>
          <p:cNvPr id="8" name="Text 5"/>
          <p:cNvSpPr/>
          <p:nvPr/>
        </p:nvSpPr>
        <p:spPr>
          <a:xfrm>
            <a:off x="922377" y="2645212"/>
            <a:ext cx="3342322" cy="1312069"/>
          </a:xfrm>
          <a:prstGeom prst="rect">
            <a:avLst/>
          </a:prstGeom>
          <a:noFill/>
          <a:ln/>
        </p:spPr>
        <p:txBody>
          <a:bodyPr wrap="square" rtlCol="0" anchor="t"/>
          <a:lstStyle/>
          <a:p>
            <a:pPr marL="0" indent="0">
              <a:lnSpc>
                <a:spcPts val="2583"/>
              </a:lnSpc>
              <a:buNone/>
            </a:pPr>
            <a:r>
              <a:rPr lang="en-US" sz="1614" dirty="0">
                <a:solidFill>
                  <a:srgbClr val="4A4A45"/>
                </a:solidFill>
                <a:latin typeface="Lato" pitchFamily="34" charset="0"/>
                <a:ea typeface="Lato" pitchFamily="34" charset="-122"/>
                <a:cs typeface="Lato" pitchFamily="34" charset="-120"/>
              </a:rPr>
              <a:t>Ensure you have unique, complex passwords for all your accounts to limit the damage if one is compromised.</a:t>
            </a:r>
            <a:endParaRPr lang="en-US" sz="1614" dirty="0"/>
          </a:p>
        </p:txBody>
      </p:sp>
      <p:sp>
        <p:nvSpPr>
          <p:cNvPr id="9" name="Shape 6"/>
          <p:cNvSpPr/>
          <p:nvPr/>
        </p:nvSpPr>
        <p:spPr>
          <a:xfrm>
            <a:off x="4674513" y="1997035"/>
            <a:ext cx="3752136" cy="2485430"/>
          </a:xfrm>
          <a:prstGeom prst="roundRect">
            <a:avLst>
              <a:gd name="adj" fmla="val 1485"/>
            </a:avLst>
          </a:prstGeom>
          <a:solidFill>
            <a:srgbClr val="E5DFD2"/>
          </a:solidFill>
          <a:ln/>
        </p:spPr>
      </p:sp>
      <p:sp>
        <p:nvSpPr>
          <p:cNvPr id="10" name="Text 7"/>
          <p:cNvSpPr/>
          <p:nvPr/>
        </p:nvSpPr>
        <p:spPr>
          <a:xfrm>
            <a:off x="4879419" y="2201942"/>
            <a:ext cx="3342322" cy="640556"/>
          </a:xfrm>
          <a:prstGeom prst="rect">
            <a:avLst/>
          </a:prstGeom>
          <a:noFill/>
          <a:ln/>
        </p:spPr>
        <p:txBody>
          <a:bodyPr wrap="square" rtlCol="0" anchor="t"/>
          <a:lstStyle/>
          <a:p>
            <a:pPr marL="0" indent="0">
              <a:lnSpc>
                <a:spcPts val="2522"/>
              </a:lnSpc>
              <a:buNone/>
            </a:pPr>
            <a:r>
              <a:rPr lang="en-US" sz="2018" b="1" dirty="0">
                <a:solidFill>
                  <a:srgbClr val="4A4A45"/>
                </a:solidFill>
                <a:latin typeface="Lato" pitchFamily="34" charset="0"/>
                <a:ea typeface="Lato" pitchFamily="34" charset="-122"/>
                <a:cs typeface="Lato" pitchFamily="34" charset="-120"/>
              </a:rPr>
              <a:t>Enable Two-Factor Authentication</a:t>
            </a:r>
            <a:endParaRPr lang="en-US" sz="2018" dirty="0"/>
          </a:p>
        </p:txBody>
      </p:sp>
      <p:sp>
        <p:nvSpPr>
          <p:cNvPr id="11" name="Text 8"/>
          <p:cNvSpPr/>
          <p:nvPr/>
        </p:nvSpPr>
        <p:spPr>
          <a:xfrm>
            <a:off x="4879419" y="2965490"/>
            <a:ext cx="3342322" cy="1312069"/>
          </a:xfrm>
          <a:prstGeom prst="rect">
            <a:avLst/>
          </a:prstGeom>
          <a:noFill/>
          <a:ln/>
        </p:spPr>
        <p:txBody>
          <a:bodyPr wrap="square" rtlCol="0" anchor="t"/>
          <a:lstStyle/>
          <a:p>
            <a:pPr marL="0" indent="0">
              <a:lnSpc>
                <a:spcPts val="2583"/>
              </a:lnSpc>
              <a:buNone/>
            </a:pPr>
            <a:r>
              <a:rPr lang="en-US" sz="1614" dirty="0">
                <a:solidFill>
                  <a:srgbClr val="4A4A45"/>
                </a:solidFill>
                <a:latin typeface="Lato" pitchFamily="34" charset="0"/>
                <a:ea typeface="Lato" pitchFamily="34" charset="-122"/>
                <a:cs typeface="Lato" pitchFamily="34" charset="-120"/>
              </a:rPr>
              <a:t>Adding an extra layer of security, such as a one-time code sent to your phone, can greatly reduce the risk of account takeover.</a:t>
            </a:r>
            <a:endParaRPr lang="en-US" sz="1614" dirty="0"/>
          </a:p>
        </p:txBody>
      </p:sp>
      <p:sp>
        <p:nvSpPr>
          <p:cNvPr id="12" name="Shape 9"/>
          <p:cNvSpPr/>
          <p:nvPr/>
        </p:nvSpPr>
        <p:spPr>
          <a:xfrm>
            <a:off x="717471" y="4687372"/>
            <a:ext cx="3752136" cy="2493169"/>
          </a:xfrm>
          <a:prstGeom prst="roundRect">
            <a:avLst>
              <a:gd name="adj" fmla="val 1480"/>
            </a:avLst>
          </a:prstGeom>
          <a:solidFill>
            <a:srgbClr val="E5DFD2"/>
          </a:solidFill>
          <a:ln/>
        </p:spPr>
      </p:sp>
      <p:sp>
        <p:nvSpPr>
          <p:cNvPr id="13" name="Text 10"/>
          <p:cNvSpPr/>
          <p:nvPr/>
        </p:nvSpPr>
        <p:spPr>
          <a:xfrm>
            <a:off x="922377" y="4892278"/>
            <a:ext cx="2734032" cy="320278"/>
          </a:xfrm>
          <a:prstGeom prst="rect">
            <a:avLst/>
          </a:prstGeom>
          <a:noFill/>
          <a:ln/>
        </p:spPr>
        <p:txBody>
          <a:bodyPr wrap="none" rtlCol="0" anchor="t"/>
          <a:lstStyle/>
          <a:p>
            <a:pPr marL="0" indent="0">
              <a:lnSpc>
                <a:spcPts val="2522"/>
              </a:lnSpc>
              <a:buNone/>
            </a:pPr>
            <a:r>
              <a:rPr lang="en-US" sz="2018" b="1" dirty="0">
                <a:solidFill>
                  <a:srgbClr val="4A4A45"/>
                </a:solidFill>
                <a:latin typeface="Lato" pitchFamily="34" charset="0"/>
                <a:ea typeface="Lato" pitchFamily="34" charset="-122"/>
                <a:cs typeface="Lato" pitchFamily="34" charset="-120"/>
              </a:rPr>
              <a:t>Keep Software Updated</a:t>
            </a:r>
            <a:endParaRPr lang="en-US" sz="2018" dirty="0"/>
          </a:p>
        </p:txBody>
      </p:sp>
      <p:sp>
        <p:nvSpPr>
          <p:cNvPr id="14" name="Text 11"/>
          <p:cNvSpPr/>
          <p:nvPr/>
        </p:nvSpPr>
        <p:spPr>
          <a:xfrm>
            <a:off x="922377" y="5335548"/>
            <a:ext cx="3342322" cy="1640086"/>
          </a:xfrm>
          <a:prstGeom prst="rect">
            <a:avLst/>
          </a:prstGeom>
          <a:noFill/>
          <a:ln/>
        </p:spPr>
        <p:txBody>
          <a:bodyPr wrap="square" rtlCol="0" anchor="t"/>
          <a:lstStyle/>
          <a:p>
            <a:pPr marL="0" indent="0">
              <a:lnSpc>
                <a:spcPts val="2583"/>
              </a:lnSpc>
              <a:buNone/>
            </a:pPr>
            <a:r>
              <a:rPr lang="en-US" sz="1614" dirty="0">
                <a:solidFill>
                  <a:srgbClr val="4A4A45"/>
                </a:solidFill>
                <a:latin typeface="Lato" pitchFamily="34" charset="0"/>
                <a:ea typeface="Lato" pitchFamily="34" charset="-122"/>
                <a:cs typeface="Lato" pitchFamily="34" charset="-120"/>
              </a:rPr>
              <a:t>Regularly updating your operating system, web browsers, and other software helps patch security vulnerabilities that can be exploited by phishers.</a:t>
            </a:r>
            <a:endParaRPr lang="en-US" sz="1614" dirty="0"/>
          </a:p>
        </p:txBody>
      </p:sp>
      <p:sp>
        <p:nvSpPr>
          <p:cNvPr id="15" name="Shape 12"/>
          <p:cNvSpPr/>
          <p:nvPr/>
        </p:nvSpPr>
        <p:spPr>
          <a:xfrm>
            <a:off x="4674513" y="4687372"/>
            <a:ext cx="3752136" cy="2493169"/>
          </a:xfrm>
          <a:prstGeom prst="roundRect">
            <a:avLst>
              <a:gd name="adj" fmla="val 1480"/>
            </a:avLst>
          </a:prstGeom>
          <a:solidFill>
            <a:srgbClr val="E5DFD2"/>
          </a:solidFill>
          <a:ln/>
        </p:spPr>
      </p:sp>
      <p:sp>
        <p:nvSpPr>
          <p:cNvPr id="16" name="Text 13"/>
          <p:cNvSpPr/>
          <p:nvPr/>
        </p:nvSpPr>
        <p:spPr>
          <a:xfrm>
            <a:off x="4879419" y="4892278"/>
            <a:ext cx="2562463" cy="320278"/>
          </a:xfrm>
          <a:prstGeom prst="rect">
            <a:avLst/>
          </a:prstGeom>
          <a:noFill/>
          <a:ln/>
        </p:spPr>
        <p:txBody>
          <a:bodyPr wrap="none" rtlCol="0" anchor="t"/>
          <a:lstStyle/>
          <a:p>
            <a:pPr marL="0" indent="0">
              <a:lnSpc>
                <a:spcPts val="2522"/>
              </a:lnSpc>
              <a:buNone/>
            </a:pPr>
            <a:r>
              <a:rPr lang="en-US" sz="2018" b="1" dirty="0">
                <a:solidFill>
                  <a:srgbClr val="4A4A45"/>
                </a:solidFill>
                <a:latin typeface="Lato" pitchFamily="34" charset="0"/>
                <a:ea typeface="Lato" pitchFamily="34" charset="-122"/>
                <a:cs typeface="Lato" pitchFamily="34" charset="-120"/>
              </a:rPr>
              <a:t>Be Cautious Online</a:t>
            </a:r>
            <a:endParaRPr lang="en-US" sz="2018" dirty="0"/>
          </a:p>
        </p:txBody>
      </p:sp>
      <p:sp>
        <p:nvSpPr>
          <p:cNvPr id="17" name="Text 14"/>
          <p:cNvSpPr/>
          <p:nvPr/>
        </p:nvSpPr>
        <p:spPr>
          <a:xfrm>
            <a:off x="4879419" y="5335548"/>
            <a:ext cx="3342322" cy="1640086"/>
          </a:xfrm>
          <a:prstGeom prst="rect">
            <a:avLst/>
          </a:prstGeom>
          <a:noFill/>
          <a:ln/>
        </p:spPr>
        <p:txBody>
          <a:bodyPr wrap="square" rtlCol="0" anchor="t"/>
          <a:lstStyle/>
          <a:p>
            <a:pPr marL="0" indent="0">
              <a:lnSpc>
                <a:spcPts val="2583"/>
              </a:lnSpc>
              <a:buNone/>
            </a:pPr>
            <a:r>
              <a:rPr lang="en-US" sz="1614" dirty="0">
                <a:solidFill>
                  <a:srgbClr val="4A4A45"/>
                </a:solidFill>
                <a:latin typeface="Lato" pitchFamily="34" charset="0"/>
                <a:ea typeface="Lato" pitchFamily="34" charset="-122"/>
                <a:cs typeface="Lato" pitchFamily="34" charset="-120"/>
              </a:rPr>
              <a:t>Approach unsolicited emails, messages, and online offers with skepticism, and never provide sensitive information unless you've verified the source.</a:t>
            </a:r>
            <a:endParaRPr lang="en-US" sz="161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93075" y="623768"/>
            <a:ext cx="7557849" cy="1416129"/>
          </a:xfrm>
          <a:prstGeom prst="rect">
            <a:avLst/>
          </a:prstGeom>
          <a:noFill/>
          <a:ln/>
        </p:spPr>
        <p:txBody>
          <a:bodyPr wrap="square" rtlCol="0" anchor="t"/>
          <a:lstStyle/>
          <a:p>
            <a:pPr marL="0" indent="0">
              <a:lnSpc>
                <a:spcPts val="5576"/>
              </a:lnSpc>
              <a:buNone/>
            </a:pPr>
            <a:r>
              <a:rPr lang="en-US" sz="4461" b="1" dirty="0">
                <a:solidFill>
                  <a:srgbClr val="282824"/>
                </a:solidFill>
                <a:latin typeface="Lato" pitchFamily="34" charset="0"/>
                <a:ea typeface="Lato" pitchFamily="34" charset="-122"/>
                <a:cs typeface="Lato" pitchFamily="34" charset="-120"/>
              </a:rPr>
              <a:t>Best Practices for Reporting Phishing</a:t>
            </a:r>
            <a:endParaRPr lang="en-US" sz="4461" dirty="0"/>
          </a:p>
        </p:txBody>
      </p:sp>
      <p:sp>
        <p:nvSpPr>
          <p:cNvPr id="6" name="Shape 3"/>
          <p:cNvSpPr/>
          <p:nvPr/>
        </p:nvSpPr>
        <p:spPr>
          <a:xfrm>
            <a:off x="793075" y="2379821"/>
            <a:ext cx="7557849" cy="5225891"/>
          </a:xfrm>
          <a:prstGeom prst="roundRect">
            <a:avLst>
              <a:gd name="adj" fmla="val 781"/>
            </a:avLst>
          </a:prstGeom>
          <a:noFill/>
          <a:ln w="7620">
            <a:solidFill>
              <a:srgbClr val="000000">
                <a:alpha val="8000"/>
              </a:srgbClr>
            </a:solidFill>
            <a:prstDash val="solid"/>
          </a:ln>
        </p:spPr>
      </p:sp>
      <p:sp>
        <p:nvSpPr>
          <p:cNvPr id="7" name="Shape 4"/>
          <p:cNvSpPr/>
          <p:nvPr/>
        </p:nvSpPr>
        <p:spPr>
          <a:xfrm>
            <a:off x="800695" y="2387441"/>
            <a:ext cx="7542609" cy="1736884"/>
          </a:xfrm>
          <a:prstGeom prst="rect">
            <a:avLst/>
          </a:prstGeom>
          <a:solidFill>
            <a:srgbClr val="FFFFFF">
              <a:alpha val="4000"/>
            </a:srgbClr>
          </a:solidFill>
          <a:ln/>
        </p:spPr>
      </p:sp>
      <p:sp>
        <p:nvSpPr>
          <p:cNvPr id="8" name="Text 5"/>
          <p:cNvSpPr/>
          <p:nvPr/>
        </p:nvSpPr>
        <p:spPr>
          <a:xfrm>
            <a:off x="1027271" y="2531031"/>
            <a:ext cx="3314343" cy="362426"/>
          </a:xfrm>
          <a:prstGeom prst="rect">
            <a:avLst/>
          </a:prstGeom>
          <a:noFill/>
          <a:ln/>
        </p:spPr>
        <p:txBody>
          <a:bodyPr wrap="non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Report to Organization</a:t>
            </a:r>
            <a:endParaRPr lang="en-US" sz="1784" dirty="0"/>
          </a:p>
        </p:txBody>
      </p:sp>
      <p:sp>
        <p:nvSpPr>
          <p:cNvPr id="9" name="Text 6"/>
          <p:cNvSpPr/>
          <p:nvPr/>
        </p:nvSpPr>
        <p:spPr>
          <a:xfrm>
            <a:off x="4802386" y="2531031"/>
            <a:ext cx="3314343" cy="1449705"/>
          </a:xfrm>
          <a:prstGeom prst="rect">
            <a:avLst/>
          </a:prstGeom>
          <a:noFill/>
          <a:ln/>
        </p:spPr>
        <p:txBody>
          <a:bodyPr wrap="squar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Notify your employer or the organization being impersonated so they can take action to protect others.</a:t>
            </a:r>
            <a:endParaRPr lang="en-US" sz="1784" dirty="0"/>
          </a:p>
        </p:txBody>
      </p:sp>
      <p:sp>
        <p:nvSpPr>
          <p:cNvPr id="10" name="Shape 7"/>
          <p:cNvSpPr/>
          <p:nvPr/>
        </p:nvSpPr>
        <p:spPr>
          <a:xfrm>
            <a:off x="800695" y="4124325"/>
            <a:ext cx="7542609" cy="2099310"/>
          </a:xfrm>
          <a:prstGeom prst="rect">
            <a:avLst/>
          </a:prstGeom>
          <a:solidFill>
            <a:srgbClr val="000000">
              <a:alpha val="4000"/>
            </a:srgbClr>
          </a:solidFill>
          <a:ln/>
        </p:spPr>
      </p:sp>
      <p:sp>
        <p:nvSpPr>
          <p:cNvPr id="11" name="Text 8"/>
          <p:cNvSpPr/>
          <p:nvPr/>
        </p:nvSpPr>
        <p:spPr>
          <a:xfrm>
            <a:off x="1027271" y="4267914"/>
            <a:ext cx="3314343" cy="362426"/>
          </a:xfrm>
          <a:prstGeom prst="rect">
            <a:avLst/>
          </a:prstGeom>
          <a:noFill/>
          <a:ln/>
        </p:spPr>
        <p:txBody>
          <a:bodyPr wrap="non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Forward to Authorities</a:t>
            </a:r>
            <a:endParaRPr lang="en-US" sz="1784" dirty="0"/>
          </a:p>
        </p:txBody>
      </p:sp>
      <p:sp>
        <p:nvSpPr>
          <p:cNvPr id="12" name="Text 9"/>
          <p:cNvSpPr/>
          <p:nvPr/>
        </p:nvSpPr>
        <p:spPr>
          <a:xfrm>
            <a:off x="4802386" y="4267914"/>
            <a:ext cx="3314343" cy="1812131"/>
          </a:xfrm>
          <a:prstGeom prst="rect">
            <a:avLst/>
          </a:prstGeom>
          <a:noFill/>
          <a:ln/>
        </p:spPr>
        <p:txBody>
          <a:bodyPr wrap="squar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Forward suspicious emails to authorities like the </a:t>
            </a:r>
            <a:r>
              <a:rPr lang="en-US" sz="1784" u="sng" dirty="0">
                <a:solidFill>
                  <a:srgbClr val="282824"/>
                </a:solidFill>
                <a:latin typeface="Lato" pitchFamily="34" charset="0"/>
                <a:ea typeface="Lato" pitchFamily="34" charset="-122"/>
                <a:cs typeface="Lato" pitchFamily="34" charset="-120"/>
                <a:hlinkClick r:id="rId4">
                  <a:extLst>
                    <a:ext uri="{A12FA001-AC4F-418D-AE19-62706E023703}">
                      <ahyp:hlinkClr xmlns:ahyp="http://schemas.microsoft.com/office/drawing/2018/hyperlinkcolor" val="tx"/>
                    </a:ext>
                  </a:extLst>
                </a:hlinkClick>
              </a:rPr>
              <a:t>Internet Crime Complaint Center (IC3)</a:t>
            </a:r>
            <a:r>
              <a:rPr lang="en-US" sz="1784" dirty="0">
                <a:solidFill>
                  <a:srgbClr val="4A4A45"/>
                </a:solidFill>
                <a:latin typeface="Lato" pitchFamily="34" charset="0"/>
                <a:ea typeface="Lato" pitchFamily="34" charset="-122"/>
                <a:cs typeface="Lato" pitchFamily="34" charset="-120"/>
              </a:rPr>
              <a:t> to aid in investigation and prevention efforts.</a:t>
            </a:r>
            <a:endParaRPr lang="en-US" sz="1784" dirty="0"/>
          </a:p>
        </p:txBody>
      </p:sp>
      <p:sp>
        <p:nvSpPr>
          <p:cNvPr id="13" name="Shape 10"/>
          <p:cNvSpPr/>
          <p:nvPr/>
        </p:nvSpPr>
        <p:spPr>
          <a:xfrm>
            <a:off x="800695" y="6223635"/>
            <a:ext cx="7542609" cy="1374458"/>
          </a:xfrm>
          <a:prstGeom prst="rect">
            <a:avLst/>
          </a:prstGeom>
          <a:solidFill>
            <a:srgbClr val="FFFFFF">
              <a:alpha val="4000"/>
            </a:srgbClr>
          </a:solidFill>
          <a:ln/>
        </p:spPr>
      </p:sp>
      <p:sp>
        <p:nvSpPr>
          <p:cNvPr id="14" name="Text 11"/>
          <p:cNvSpPr/>
          <p:nvPr/>
        </p:nvSpPr>
        <p:spPr>
          <a:xfrm>
            <a:off x="1027271" y="6367224"/>
            <a:ext cx="3314343" cy="362426"/>
          </a:xfrm>
          <a:prstGeom prst="rect">
            <a:avLst/>
          </a:prstGeom>
          <a:noFill/>
          <a:ln/>
        </p:spPr>
        <p:txBody>
          <a:bodyPr wrap="non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Block and Delete</a:t>
            </a:r>
            <a:endParaRPr lang="en-US" sz="1784" dirty="0"/>
          </a:p>
        </p:txBody>
      </p:sp>
      <p:sp>
        <p:nvSpPr>
          <p:cNvPr id="15" name="Text 12"/>
          <p:cNvSpPr/>
          <p:nvPr/>
        </p:nvSpPr>
        <p:spPr>
          <a:xfrm>
            <a:off x="4802386" y="6367224"/>
            <a:ext cx="3314343" cy="1087279"/>
          </a:xfrm>
          <a:prstGeom prst="rect">
            <a:avLst/>
          </a:prstGeom>
          <a:noFill/>
          <a:ln/>
        </p:spPr>
        <p:txBody>
          <a:bodyPr wrap="square" rtlCol="0" anchor="t"/>
          <a:lstStyle/>
          <a:p>
            <a:pPr marL="0" indent="0">
              <a:lnSpc>
                <a:spcPts val="2855"/>
              </a:lnSpc>
              <a:buNone/>
            </a:pPr>
            <a:r>
              <a:rPr lang="en-US" sz="1784" dirty="0">
                <a:solidFill>
                  <a:srgbClr val="4A4A45"/>
                </a:solidFill>
                <a:latin typeface="Lato" pitchFamily="34" charset="0"/>
                <a:ea typeface="Lato" pitchFamily="34" charset="-122"/>
                <a:cs typeface="Lato" pitchFamily="34" charset="-120"/>
              </a:rPr>
              <a:t>Immediately block the sender and delete the message to prevent further harm.</a:t>
            </a:r>
            <a:endParaRPr lang="en-US" sz="178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30672"/>
          </a:xfrm>
          <a:prstGeom prst="rect">
            <a:avLst/>
          </a:prstGeom>
          <a:solidFill>
            <a:srgbClr val="EFECE6"/>
          </a:solidFill>
          <a:ln/>
        </p:spPr>
      </p:sp>
      <p:pic>
        <p:nvPicPr>
          <p:cNvPr id="4" name="Image 0" descr="preencoded.png"/>
          <p:cNvPicPr>
            <a:picLocks noChangeAspect="1"/>
          </p:cNvPicPr>
          <p:nvPr/>
        </p:nvPicPr>
        <p:blipFill>
          <a:blip r:embed="rId3"/>
          <a:stretch>
            <a:fillRect/>
          </a:stretch>
        </p:blipFill>
        <p:spPr>
          <a:xfrm>
            <a:off x="0" y="0"/>
            <a:ext cx="14630400" cy="2475428"/>
          </a:xfrm>
          <a:prstGeom prst="rect">
            <a:avLst/>
          </a:prstGeom>
        </p:spPr>
      </p:pic>
      <p:sp>
        <p:nvSpPr>
          <p:cNvPr id="5" name="Text 2"/>
          <p:cNvSpPr/>
          <p:nvPr/>
        </p:nvSpPr>
        <p:spPr>
          <a:xfrm>
            <a:off x="767596" y="3020020"/>
            <a:ext cx="6817995" cy="618768"/>
          </a:xfrm>
          <a:prstGeom prst="rect">
            <a:avLst/>
          </a:prstGeom>
          <a:noFill/>
          <a:ln/>
        </p:spPr>
        <p:txBody>
          <a:bodyPr wrap="none" rtlCol="0" anchor="t"/>
          <a:lstStyle/>
          <a:p>
            <a:pPr marL="0" indent="0">
              <a:lnSpc>
                <a:spcPts val="4873"/>
              </a:lnSpc>
              <a:buNone/>
            </a:pPr>
            <a:r>
              <a:rPr lang="en-US" sz="3898" b="1" dirty="0">
                <a:solidFill>
                  <a:srgbClr val="282824"/>
                </a:solidFill>
                <a:latin typeface="Lato" pitchFamily="34" charset="0"/>
                <a:ea typeface="Lato" pitchFamily="34" charset="-122"/>
                <a:cs typeface="Lato" pitchFamily="34" charset="-120"/>
              </a:rPr>
              <a:t>Conclusion and Key Takeaways</a:t>
            </a:r>
            <a:endParaRPr lang="en-US" sz="3898" dirty="0"/>
          </a:p>
        </p:txBody>
      </p:sp>
      <p:sp>
        <p:nvSpPr>
          <p:cNvPr id="6" name="Shape 3"/>
          <p:cNvSpPr/>
          <p:nvPr/>
        </p:nvSpPr>
        <p:spPr>
          <a:xfrm>
            <a:off x="7302937" y="3935730"/>
            <a:ext cx="24646" cy="3750350"/>
          </a:xfrm>
          <a:prstGeom prst="roundRect">
            <a:avLst>
              <a:gd name="adj" fmla="val 144636"/>
            </a:avLst>
          </a:prstGeom>
          <a:solidFill>
            <a:srgbClr val="CBC5B8"/>
          </a:solidFill>
          <a:ln/>
        </p:spPr>
      </p:sp>
      <p:sp>
        <p:nvSpPr>
          <p:cNvPr id="7" name="Shape 4"/>
          <p:cNvSpPr/>
          <p:nvPr/>
        </p:nvSpPr>
        <p:spPr>
          <a:xfrm>
            <a:off x="6399371" y="4368939"/>
            <a:ext cx="693063" cy="24646"/>
          </a:xfrm>
          <a:prstGeom prst="roundRect">
            <a:avLst>
              <a:gd name="adj" fmla="val 144636"/>
            </a:avLst>
          </a:prstGeom>
          <a:solidFill>
            <a:srgbClr val="CBC5B8"/>
          </a:solidFill>
          <a:ln/>
        </p:spPr>
      </p:sp>
      <p:sp>
        <p:nvSpPr>
          <p:cNvPr id="8" name="Shape 5"/>
          <p:cNvSpPr/>
          <p:nvPr/>
        </p:nvSpPr>
        <p:spPr>
          <a:xfrm>
            <a:off x="7092434" y="4158496"/>
            <a:ext cx="445532" cy="445532"/>
          </a:xfrm>
          <a:prstGeom prst="roundRect">
            <a:avLst>
              <a:gd name="adj" fmla="val 8001"/>
            </a:avLst>
          </a:prstGeom>
          <a:solidFill>
            <a:srgbClr val="E5DFD2"/>
          </a:solidFill>
          <a:ln/>
        </p:spPr>
      </p:sp>
      <p:sp>
        <p:nvSpPr>
          <p:cNvPr id="9" name="Text 6"/>
          <p:cNvSpPr/>
          <p:nvPr/>
        </p:nvSpPr>
        <p:spPr>
          <a:xfrm>
            <a:off x="7228999" y="4232672"/>
            <a:ext cx="172283" cy="297061"/>
          </a:xfrm>
          <a:prstGeom prst="rect">
            <a:avLst/>
          </a:prstGeom>
          <a:noFill/>
          <a:ln/>
        </p:spPr>
        <p:txBody>
          <a:bodyPr wrap="none" rtlCol="0" anchor="t"/>
          <a:lstStyle/>
          <a:p>
            <a:pPr marL="0" indent="0" algn="ctr">
              <a:lnSpc>
                <a:spcPts val="2339"/>
              </a:lnSpc>
              <a:buNone/>
            </a:pPr>
            <a:r>
              <a:rPr lang="en-US" sz="2339" b="1" dirty="0">
                <a:solidFill>
                  <a:srgbClr val="4A4A45"/>
                </a:solidFill>
                <a:latin typeface="Lato" pitchFamily="34" charset="0"/>
                <a:ea typeface="Lato" pitchFamily="34" charset="-122"/>
                <a:cs typeface="Lato" pitchFamily="34" charset="-120"/>
              </a:rPr>
              <a:t>1</a:t>
            </a:r>
            <a:endParaRPr lang="en-US" sz="2339" dirty="0"/>
          </a:p>
        </p:txBody>
      </p:sp>
      <p:sp>
        <p:nvSpPr>
          <p:cNvPr id="10" name="Text 7"/>
          <p:cNvSpPr/>
          <p:nvPr/>
        </p:nvSpPr>
        <p:spPr>
          <a:xfrm>
            <a:off x="3750588" y="4133731"/>
            <a:ext cx="2475428" cy="309324"/>
          </a:xfrm>
          <a:prstGeom prst="rect">
            <a:avLst/>
          </a:prstGeom>
          <a:noFill/>
          <a:ln/>
        </p:spPr>
        <p:txBody>
          <a:bodyPr wrap="none" rtlCol="0" anchor="t"/>
          <a:lstStyle/>
          <a:p>
            <a:pPr marL="0" indent="0" algn="r">
              <a:lnSpc>
                <a:spcPts val="2437"/>
              </a:lnSpc>
              <a:buNone/>
            </a:pPr>
            <a:r>
              <a:rPr lang="en-US" sz="1949" b="1" dirty="0">
                <a:solidFill>
                  <a:srgbClr val="4A4A45"/>
                </a:solidFill>
                <a:latin typeface="Lato" pitchFamily="34" charset="0"/>
                <a:ea typeface="Lato" pitchFamily="34" charset="-122"/>
                <a:cs typeface="Lato" pitchFamily="34" charset="-120"/>
              </a:rPr>
              <a:t>Awareness</a:t>
            </a:r>
            <a:endParaRPr lang="en-US" sz="1949" dirty="0"/>
          </a:p>
        </p:txBody>
      </p:sp>
      <p:sp>
        <p:nvSpPr>
          <p:cNvPr id="11" name="Text 8"/>
          <p:cNvSpPr/>
          <p:nvPr/>
        </p:nvSpPr>
        <p:spPr>
          <a:xfrm>
            <a:off x="767596" y="4561761"/>
            <a:ext cx="5458420" cy="633413"/>
          </a:xfrm>
          <a:prstGeom prst="rect">
            <a:avLst/>
          </a:prstGeom>
          <a:noFill/>
          <a:ln/>
        </p:spPr>
        <p:txBody>
          <a:bodyPr wrap="square" rtlCol="0" anchor="t"/>
          <a:lstStyle/>
          <a:p>
            <a:pPr marL="0" indent="0" algn="r">
              <a:lnSpc>
                <a:spcPts val="2495"/>
              </a:lnSpc>
              <a:buNone/>
            </a:pPr>
            <a:r>
              <a:rPr lang="en-US" sz="1559" dirty="0">
                <a:solidFill>
                  <a:srgbClr val="4A4A45"/>
                </a:solidFill>
                <a:latin typeface="Lato" pitchFamily="34" charset="0"/>
                <a:ea typeface="Lato" pitchFamily="34" charset="-122"/>
                <a:cs typeface="Lato" pitchFamily="34" charset="-120"/>
              </a:rPr>
              <a:t>Educate yourself and others about the tactics used in phishing attacks to stay vigilant and protect against these threats.</a:t>
            </a:r>
            <a:endParaRPr lang="en-US" sz="1559" dirty="0"/>
          </a:p>
        </p:txBody>
      </p:sp>
      <p:sp>
        <p:nvSpPr>
          <p:cNvPr id="12" name="Shape 9"/>
          <p:cNvSpPr/>
          <p:nvPr/>
        </p:nvSpPr>
        <p:spPr>
          <a:xfrm>
            <a:off x="7537966" y="5359063"/>
            <a:ext cx="693063" cy="24646"/>
          </a:xfrm>
          <a:prstGeom prst="roundRect">
            <a:avLst>
              <a:gd name="adj" fmla="val 144636"/>
            </a:avLst>
          </a:prstGeom>
          <a:solidFill>
            <a:srgbClr val="CBC5B8"/>
          </a:solidFill>
          <a:ln/>
        </p:spPr>
      </p:sp>
      <p:sp>
        <p:nvSpPr>
          <p:cNvPr id="13" name="Shape 10"/>
          <p:cNvSpPr/>
          <p:nvPr/>
        </p:nvSpPr>
        <p:spPr>
          <a:xfrm>
            <a:off x="7092434" y="5148620"/>
            <a:ext cx="445532" cy="445532"/>
          </a:xfrm>
          <a:prstGeom prst="roundRect">
            <a:avLst>
              <a:gd name="adj" fmla="val 8001"/>
            </a:avLst>
          </a:prstGeom>
          <a:solidFill>
            <a:srgbClr val="E5DFD2"/>
          </a:solidFill>
          <a:ln/>
        </p:spPr>
      </p:sp>
      <p:sp>
        <p:nvSpPr>
          <p:cNvPr id="14" name="Text 11"/>
          <p:cNvSpPr/>
          <p:nvPr/>
        </p:nvSpPr>
        <p:spPr>
          <a:xfrm>
            <a:off x="7228999" y="5222796"/>
            <a:ext cx="172283" cy="297061"/>
          </a:xfrm>
          <a:prstGeom prst="rect">
            <a:avLst/>
          </a:prstGeom>
          <a:noFill/>
          <a:ln/>
        </p:spPr>
        <p:txBody>
          <a:bodyPr wrap="none" rtlCol="0" anchor="t"/>
          <a:lstStyle/>
          <a:p>
            <a:pPr marL="0" indent="0" algn="ctr">
              <a:lnSpc>
                <a:spcPts val="2339"/>
              </a:lnSpc>
              <a:buNone/>
            </a:pPr>
            <a:r>
              <a:rPr lang="en-US" sz="2339" b="1" dirty="0">
                <a:solidFill>
                  <a:srgbClr val="4A4A45"/>
                </a:solidFill>
                <a:latin typeface="Lato" pitchFamily="34" charset="0"/>
                <a:ea typeface="Lato" pitchFamily="34" charset="-122"/>
                <a:cs typeface="Lato" pitchFamily="34" charset="-120"/>
              </a:rPr>
              <a:t>2</a:t>
            </a:r>
            <a:endParaRPr lang="en-US" sz="2339" dirty="0"/>
          </a:p>
        </p:txBody>
      </p:sp>
      <p:sp>
        <p:nvSpPr>
          <p:cNvPr id="15" name="Text 12"/>
          <p:cNvSpPr/>
          <p:nvPr/>
        </p:nvSpPr>
        <p:spPr>
          <a:xfrm>
            <a:off x="8404384" y="5123855"/>
            <a:ext cx="2475428" cy="309324"/>
          </a:xfrm>
          <a:prstGeom prst="rect">
            <a:avLst/>
          </a:prstGeom>
          <a:noFill/>
          <a:ln/>
        </p:spPr>
        <p:txBody>
          <a:bodyPr wrap="none" rtlCol="0" anchor="t"/>
          <a:lstStyle/>
          <a:p>
            <a:pPr marL="0" indent="0" algn="l">
              <a:lnSpc>
                <a:spcPts val="2437"/>
              </a:lnSpc>
              <a:buNone/>
            </a:pPr>
            <a:r>
              <a:rPr lang="en-US" sz="1949" b="1" dirty="0">
                <a:solidFill>
                  <a:srgbClr val="4A4A45"/>
                </a:solidFill>
                <a:latin typeface="Lato" pitchFamily="34" charset="0"/>
                <a:ea typeface="Lato" pitchFamily="34" charset="-122"/>
                <a:cs typeface="Lato" pitchFamily="34" charset="-120"/>
              </a:rPr>
              <a:t>Proactive Security</a:t>
            </a:r>
            <a:endParaRPr lang="en-US" sz="1949" dirty="0"/>
          </a:p>
        </p:txBody>
      </p:sp>
      <p:sp>
        <p:nvSpPr>
          <p:cNvPr id="16" name="Text 13"/>
          <p:cNvSpPr/>
          <p:nvPr/>
        </p:nvSpPr>
        <p:spPr>
          <a:xfrm>
            <a:off x="8404384" y="5551884"/>
            <a:ext cx="5458420" cy="950119"/>
          </a:xfrm>
          <a:prstGeom prst="rect">
            <a:avLst/>
          </a:prstGeom>
          <a:noFill/>
          <a:ln/>
        </p:spPr>
        <p:txBody>
          <a:bodyPr wrap="square" rtlCol="0" anchor="t"/>
          <a:lstStyle/>
          <a:p>
            <a:pPr marL="0" indent="0" algn="l">
              <a:lnSpc>
                <a:spcPts val="2495"/>
              </a:lnSpc>
              <a:buNone/>
            </a:pPr>
            <a:r>
              <a:rPr lang="en-US" sz="1559" dirty="0">
                <a:solidFill>
                  <a:srgbClr val="4A4A45"/>
                </a:solidFill>
                <a:latin typeface="Lato" pitchFamily="34" charset="0"/>
                <a:ea typeface="Lato" pitchFamily="34" charset="-122"/>
                <a:cs typeface="Lato" pitchFamily="34" charset="-120"/>
              </a:rPr>
              <a:t>Implement strong security measures, such as using unique passwords, enabling two-factor authentication, and keeping software up to date.</a:t>
            </a:r>
            <a:endParaRPr lang="en-US" sz="1559" dirty="0"/>
          </a:p>
        </p:txBody>
      </p:sp>
      <p:sp>
        <p:nvSpPr>
          <p:cNvPr id="17" name="Shape 14"/>
          <p:cNvSpPr/>
          <p:nvPr/>
        </p:nvSpPr>
        <p:spPr>
          <a:xfrm>
            <a:off x="6399371" y="6345138"/>
            <a:ext cx="693063" cy="24646"/>
          </a:xfrm>
          <a:prstGeom prst="roundRect">
            <a:avLst>
              <a:gd name="adj" fmla="val 144636"/>
            </a:avLst>
          </a:prstGeom>
          <a:solidFill>
            <a:srgbClr val="CBC5B8"/>
          </a:solidFill>
          <a:ln/>
        </p:spPr>
      </p:sp>
      <p:sp>
        <p:nvSpPr>
          <p:cNvPr id="18" name="Shape 15"/>
          <p:cNvSpPr/>
          <p:nvPr/>
        </p:nvSpPr>
        <p:spPr>
          <a:xfrm>
            <a:off x="7092434" y="6134695"/>
            <a:ext cx="445532" cy="445532"/>
          </a:xfrm>
          <a:prstGeom prst="roundRect">
            <a:avLst>
              <a:gd name="adj" fmla="val 8001"/>
            </a:avLst>
          </a:prstGeom>
          <a:solidFill>
            <a:srgbClr val="E5DFD2"/>
          </a:solidFill>
          <a:ln/>
        </p:spPr>
      </p:sp>
      <p:sp>
        <p:nvSpPr>
          <p:cNvPr id="19" name="Text 16"/>
          <p:cNvSpPr/>
          <p:nvPr/>
        </p:nvSpPr>
        <p:spPr>
          <a:xfrm>
            <a:off x="7228999" y="6208871"/>
            <a:ext cx="172283" cy="297061"/>
          </a:xfrm>
          <a:prstGeom prst="rect">
            <a:avLst/>
          </a:prstGeom>
          <a:noFill/>
          <a:ln/>
        </p:spPr>
        <p:txBody>
          <a:bodyPr wrap="none" rtlCol="0" anchor="t"/>
          <a:lstStyle/>
          <a:p>
            <a:pPr marL="0" indent="0" algn="ctr">
              <a:lnSpc>
                <a:spcPts val="2339"/>
              </a:lnSpc>
              <a:buNone/>
            </a:pPr>
            <a:r>
              <a:rPr lang="en-US" sz="2339" b="1" dirty="0">
                <a:solidFill>
                  <a:srgbClr val="4A4A45"/>
                </a:solidFill>
                <a:latin typeface="Lato" pitchFamily="34" charset="0"/>
                <a:ea typeface="Lato" pitchFamily="34" charset="-122"/>
                <a:cs typeface="Lato" pitchFamily="34" charset="-120"/>
              </a:rPr>
              <a:t>3</a:t>
            </a:r>
            <a:endParaRPr lang="en-US" sz="2339" dirty="0"/>
          </a:p>
        </p:txBody>
      </p:sp>
      <p:sp>
        <p:nvSpPr>
          <p:cNvPr id="20" name="Text 17"/>
          <p:cNvSpPr/>
          <p:nvPr/>
        </p:nvSpPr>
        <p:spPr>
          <a:xfrm>
            <a:off x="3750588" y="6109930"/>
            <a:ext cx="2475428" cy="309324"/>
          </a:xfrm>
          <a:prstGeom prst="rect">
            <a:avLst/>
          </a:prstGeom>
          <a:noFill/>
          <a:ln/>
        </p:spPr>
        <p:txBody>
          <a:bodyPr wrap="none" rtlCol="0" anchor="t"/>
          <a:lstStyle/>
          <a:p>
            <a:pPr marL="0" indent="0" algn="r">
              <a:lnSpc>
                <a:spcPts val="2437"/>
              </a:lnSpc>
              <a:buNone/>
            </a:pPr>
            <a:r>
              <a:rPr lang="en-US" sz="1949" b="1" dirty="0">
                <a:solidFill>
                  <a:srgbClr val="4A4A45"/>
                </a:solidFill>
                <a:latin typeface="Lato" pitchFamily="34" charset="0"/>
                <a:ea typeface="Lato" pitchFamily="34" charset="-122"/>
                <a:cs typeface="Lato" pitchFamily="34" charset="-120"/>
              </a:rPr>
              <a:t>Vigilant Reporting</a:t>
            </a:r>
            <a:endParaRPr lang="en-US" sz="1949" dirty="0"/>
          </a:p>
        </p:txBody>
      </p:sp>
      <p:sp>
        <p:nvSpPr>
          <p:cNvPr id="21" name="Text 18"/>
          <p:cNvSpPr/>
          <p:nvPr/>
        </p:nvSpPr>
        <p:spPr>
          <a:xfrm>
            <a:off x="767596" y="6537960"/>
            <a:ext cx="5458420" cy="950119"/>
          </a:xfrm>
          <a:prstGeom prst="rect">
            <a:avLst/>
          </a:prstGeom>
          <a:noFill/>
          <a:ln/>
        </p:spPr>
        <p:txBody>
          <a:bodyPr wrap="square" rtlCol="0" anchor="t"/>
          <a:lstStyle/>
          <a:p>
            <a:pPr marL="0" indent="0" algn="r">
              <a:lnSpc>
                <a:spcPts val="2495"/>
              </a:lnSpc>
              <a:buNone/>
            </a:pPr>
            <a:r>
              <a:rPr lang="en-US" sz="1559" dirty="0">
                <a:solidFill>
                  <a:srgbClr val="4A4A45"/>
                </a:solidFill>
                <a:latin typeface="Lato" pitchFamily="34" charset="0"/>
                <a:ea typeface="Lato" pitchFamily="34" charset="-122"/>
                <a:cs typeface="Lato" pitchFamily="34" charset="-120"/>
              </a:rPr>
              <a:t>Promptly report any suspected phishing attempts to the appropriate authorities and organizations to help combat this widespread issue.</a:t>
            </a:r>
            <a:endParaRPr lang="en-US" sz="155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629</Words>
  <Application>Microsoft Office PowerPoint</Application>
  <PresentationFormat>Custom</PresentationFormat>
  <Paragraphs>69</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Sadia Naveed</cp:lastModifiedBy>
  <cp:revision>2</cp:revision>
  <dcterms:created xsi:type="dcterms:W3CDTF">2024-07-21T22:20:03Z</dcterms:created>
  <dcterms:modified xsi:type="dcterms:W3CDTF">2024-08-02T23:15:15Z</dcterms:modified>
</cp:coreProperties>
</file>